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133"/>
  </p:notesMasterIdLst>
  <p:handoutMasterIdLst>
    <p:handoutMasterId r:id="rId134"/>
  </p:handoutMasterIdLst>
  <p:sldIdLst>
    <p:sldId id="258" r:id="rId2"/>
    <p:sldId id="661" r:id="rId3"/>
    <p:sldId id="664" r:id="rId4"/>
    <p:sldId id="665" r:id="rId5"/>
    <p:sldId id="663" r:id="rId6"/>
    <p:sldId id="662" r:id="rId7"/>
    <p:sldId id="670" r:id="rId8"/>
    <p:sldId id="746" r:id="rId9"/>
    <p:sldId id="369" r:id="rId10"/>
    <p:sldId id="671" r:id="rId11"/>
    <p:sldId id="672" r:id="rId12"/>
    <p:sldId id="333" r:id="rId13"/>
    <p:sldId id="260" r:id="rId14"/>
    <p:sldId id="674" r:id="rId15"/>
    <p:sldId id="676" r:id="rId16"/>
    <p:sldId id="673" r:id="rId17"/>
    <p:sldId id="365" r:id="rId18"/>
    <p:sldId id="679" r:id="rId19"/>
    <p:sldId id="678" r:id="rId20"/>
    <p:sldId id="677" r:id="rId21"/>
    <p:sldId id="744" r:id="rId22"/>
    <p:sldId id="366" r:id="rId23"/>
    <p:sldId id="593" r:id="rId24"/>
    <p:sldId id="594" r:id="rId25"/>
    <p:sldId id="596" r:id="rId26"/>
    <p:sldId id="595" r:id="rId27"/>
    <p:sldId id="340" r:id="rId28"/>
    <p:sldId id="361" r:id="rId29"/>
    <p:sldId id="588" r:id="rId30"/>
    <p:sldId id="358" r:id="rId31"/>
    <p:sldId id="599" r:id="rId32"/>
    <p:sldId id="613" r:id="rId33"/>
    <p:sldId id="745" r:id="rId34"/>
    <p:sldId id="606" r:id="rId35"/>
    <p:sldId id="680" r:id="rId36"/>
    <p:sldId id="681" r:id="rId37"/>
    <p:sldId id="377" r:id="rId38"/>
    <p:sldId id="589" r:id="rId39"/>
    <p:sldId id="747" r:id="rId40"/>
    <p:sldId id="686" r:id="rId41"/>
    <p:sldId id="513" r:id="rId42"/>
    <p:sldId id="382" r:id="rId43"/>
    <p:sldId id="485" r:id="rId44"/>
    <p:sldId id="685" r:id="rId45"/>
    <p:sldId id="683" r:id="rId46"/>
    <p:sldId id="684" r:id="rId47"/>
    <p:sldId id="515" r:id="rId48"/>
    <p:sldId id="516" r:id="rId49"/>
    <p:sldId id="637" r:id="rId50"/>
    <p:sldId id="638" r:id="rId51"/>
    <p:sldId id="704" r:id="rId52"/>
    <p:sldId id="705" r:id="rId53"/>
    <p:sldId id="748" r:id="rId54"/>
    <p:sldId id="640" r:id="rId55"/>
    <p:sldId id="703" r:id="rId56"/>
    <p:sldId id="702" r:id="rId57"/>
    <p:sldId id="701" r:id="rId58"/>
    <p:sldId id="700" r:id="rId59"/>
    <p:sldId id="696" r:id="rId60"/>
    <p:sldId id="697" r:id="rId61"/>
    <p:sldId id="598" r:id="rId62"/>
    <p:sldId id="527" r:id="rId63"/>
    <p:sldId id="496" r:id="rId64"/>
    <p:sldId id="556" r:id="rId65"/>
    <p:sldId id="619" r:id="rId66"/>
    <p:sldId id="497" r:id="rId67"/>
    <p:sldId id="622" r:id="rId68"/>
    <p:sldId id="623" r:id="rId69"/>
    <p:sldId id="621" r:id="rId70"/>
    <p:sldId id="499" r:id="rId71"/>
    <p:sldId id="451" r:id="rId72"/>
    <p:sldId id="554" r:id="rId73"/>
    <p:sldId id="552" r:id="rId74"/>
    <p:sldId id="500" r:id="rId75"/>
    <p:sldId id="718" r:id="rId76"/>
    <p:sldId id="735" r:id="rId77"/>
    <p:sldId id="736" r:id="rId78"/>
    <p:sldId id="717" r:id="rId79"/>
    <p:sldId id="737" r:id="rId80"/>
    <p:sldId id="587" r:id="rId81"/>
    <p:sldId id="445" r:id="rId82"/>
    <p:sldId id="577" r:id="rId83"/>
    <p:sldId id="647" r:id="rId84"/>
    <p:sldId id="521" r:id="rId85"/>
    <p:sldId id="482" r:id="rId86"/>
    <p:sldId id="447" r:id="rId87"/>
    <p:sldId id="520" r:id="rId88"/>
    <p:sldId id="749" r:id="rId89"/>
    <p:sldId id="584" r:id="rId90"/>
    <p:sldId id="420" r:id="rId91"/>
    <p:sldId id="626" r:id="rId92"/>
    <p:sldId id="563" r:id="rId93"/>
    <p:sldId id="421" r:id="rId94"/>
    <p:sldId id="535" r:id="rId95"/>
    <p:sldId id="536" r:id="rId96"/>
    <p:sldId id="537" r:id="rId97"/>
    <p:sldId id="538" r:id="rId98"/>
    <p:sldId id="539" r:id="rId99"/>
    <p:sldId id="540" r:id="rId100"/>
    <p:sldId id="541" r:id="rId101"/>
    <p:sldId id="542" r:id="rId102"/>
    <p:sldId id="543" r:id="rId103"/>
    <p:sldId id="544" r:id="rId104"/>
    <p:sldId id="545" r:id="rId105"/>
    <p:sldId id="546" r:id="rId106"/>
    <p:sldId id="547" r:id="rId107"/>
    <p:sldId id="548" r:id="rId108"/>
    <p:sldId id="731" r:id="rId109"/>
    <p:sldId id="590" r:id="rId110"/>
    <p:sldId id="611" r:id="rId111"/>
    <p:sldId id="614" r:id="rId112"/>
    <p:sldId id="615" r:id="rId113"/>
    <p:sldId id="728" r:id="rId114"/>
    <p:sldId id="617" r:id="rId115"/>
    <p:sldId id="618" r:id="rId116"/>
    <p:sldId id="727" r:id="rId117"/>
    <p:sldId id="628" r:id="rId118"/>
    <p:sldId id="687" r:id="rId119"/>
    <p:sldId id="688" r:id="rId120"/>
    <p:sldId id="689" r:id="rId121"/>
    <p:sldId id="690" r:id="rId122"/>
    <p:sldId id="691" r:id="rId123"/>
    <p:sldId id="692" r:id="rId124"/>
    <p:sldId id="693" r:id="rId125"/>
    <p:sldId id="694" r:id="rId126"/>
    <p:sldId id="695" r:id="rId127"/>
    <p:sldId id="648" r:id="rId128"/>
    <p:sldId id="649" r:id="rId129"/>
    <p:sldId id="650" r:id="rId130"/>
    <p:sldId id="651" r:id="rId131"/>
    <p:sldId id="741" r:id="rId1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y Yoon Lee" initials="JYL" lastIdx="1" clrIdx="0"/>
  <p:cmAuthor id="2" name="Jay Yoon Lee" initials="JYL [2]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0504D"/>
    <a:srgbClr val="F79646"/>
    <a:srgbClr val="000000"/>
    <a:srgbClr val="FFF4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55"/>
    <p:restoredTop sz="90748" autoAdjust="0"/>
  </p:normalViewPr>
  <p:slideViewPr>
    <p:cSldViewPr snapToGrid="0" snapToObjects="1">
      <p:cViewPr varScale="1">
        <p:scale>
          <a:sx n="94" d="100"/>
          <a:sy n="94" d="100"/>
        </p:scale>
        <p:origin x="216" y="6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handoutMaster" Target="handoutMasters/handoutMaster1.xml"/><Relationship Id="rId139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commentAuthors" Target="commentAuthor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007C95-97FF-324B-8626-C1FBAAA1006A}" type="datetime1">
              <a:rPr lang="en-US" smtClean="0"/>
              <a:t>4/22/22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86A913-C314-CD40-92C7-F030F2B96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57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B4718A-E9A6-E443-A37B-176E26C59FFB}" type="datetime1">
              <a:rPr lang="en-US" smtClean="0"/>
              <a:t>4/22/22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26865A-251E-8A47-847E-C4E8CFBCD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0862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2286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ko-KR" sz="1050" dirty="0">
                <a:solidFill>
                  <a:schemeClr val="dk1"/>
                </a:solidFill>
              </a:rPr>
              <a:t>Thanks for coming to </a:t>
            </a:r>
            <a:r>
              <a:rPr lang="mr-IN" altLang="ko-KR" sz="1050" dirty="0">
                <a:solidFill>
                  <a:schemeClr val="dk1"/>
                </a:solidFill>
              </a:rPr>
              <a:t>…</a:t>
            </a:r>
            <a:endParaRPr lang="en-US" altLang="ko-KR" sz="1050" dirty="0">
              <a:solidFill>
                <a:schemeClr val="dk1"/>
              </a:solidFill>
            </a:endParaRPr>
          </a:p>
          <a:p>
            <a:pPr lvl="0" indent="2286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chemeClr val="dk1"/>
                </a:solidFill>
              </a:rPr>
              <a:t>Especially thank committee</a:t>
            </a:r>
            <a:r>
              <a:rPr lang="en-US" sz="1050" baseline="0" dirty="0">
                <a:solidFill>
                  <a:schemeClr val="dk1"/>
                </a:solidFill>
              </a:rPr>
              <a:t> members taking their time</a:t>
            </a:r>
            <a:endParaRPr lang="en" sz="105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Not just relying on massive data and hoping that your model would learn what</a:t>
            </a:r>
            <a:r>
              <a:rPr lang="en-US" altLang="ko-KR" baseline="0" dirty="0"/>
              <a:t> you wish model to learn,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/>
              <a:t>Can we force our neural network to learn what we want to learn?</a:t>
            </a:r>
          </a:p>
          <a:p>
            <a:pPr lvl="0">
              <a:spcBef>
                <a:spcPts val="0"/>
              </a:spcBef>
              <a:buNone/>
            </a:pPr>
            <a:endParaRPr lang="en-US" altLang="ko-KR" baseline="0" dirty="0"/>
          </a:p>
          <a:p>
            <a:pPr lvl="0">
              <a:spcBef>
                <a:spcPts val="0"/>
              </a:spcBef>
              <a:buNone/>
            </a:pPr>
            <a:endParaRPr lang="en-US" altLang="ko-KR" baseline="0" dirty="0"/>
          </a:p>
          <a:p>
            <a:pPr lvl="0">
              <a:spcBef>
                <a:spcPts val="0"/>
              </a:spcBef>
              <a:buNone/>
            </a:pPr>
            <a:endParaRPr lang="en-US" altLang="ko-KR" baseline="0" dirty="0"/>
          </a:p>
          <a:p>
            <a:pPr lvl="0">
              <a:spcBef>
                <a:spcPts val="0"/>
              </a:spcBef>
              <a:buNone/>
            </a:pPr>
            <a:endParaRPr lang="en-US" altLang="ko-KR" baseline="0" dirty="0"/>
          </a:p>
        </p:txBody>
      </p:sp>
    </p:spTree>
    <p:extLst>
      <p:ext uri="{BB962C8B-B14F-4D97-AF65-F5344CB8AC3E}">
        <p14:creationId xmlns:p14="http://schemas.microsoft.com/office/powerpoint/2010/main" val="14114026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62300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36642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74273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06839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16007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7054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</a:t>
            </a:r>
            <a:r>
              <a:rPr lang="en-US" baseline="0" dirty="0"/>
              <a:t> just established that shift-reduce syntax can express the parse tree.</a:t>
            </a:r>
            <a:endParaRPr lang="en-US" dirty="0"/>
          </a:p>
          <a:p>
            <a:r>
              <a:rPr lang="en-US" dirty="0"/>
              <a:t>Do not confuse this with the </a:t>
            </a:r>
          </a:p>
          <a:p>
            <a:endParaRPr lang="en-US" dirty="0"/>
          </a:p>
          <a:p>
            <a:r>
              <a:rPr lang="en-US" dirty="0"/>
              <a:t>(DON’T</a:t>
            </a:r>
            <a:r>
              <a:rPr lang="en-US" baseline="0" dirty="0"/>
              <a:t> READ THIS)</a:t>
            </a:r>
            <a:endParaRPr lang="en-US" dirty="0"/>
          </a:p>
          <a:p>
            <a:r>
              <a:rPr lang="en-US" dirty="0"/>
              <a:t>At this point,</a:t>
            </a:r>
            <a:r>
              <a:rPr lang="en-US" baseline="0" dirty="0"/>
              <a:t> o</a:t>
            </a:r>
            <a:r>
              <a:rPr lang="en-US" dirty="0"/>
              <a:t>ne might say why not just use the orange box,</a:t>
            </a:r>
          </a:p>
          <a:p>
            <a:pPr marL="171450" indent="-171450">
              <a:buFont typeface="Wingdings" charset="0"/>
              <a:buChar char="à"/>
            </a:pPr>
            <a:r>
              <a:rPr lang="en-US" dirty="0">
                <a:sym typeface="Wingdings"/>
              </a:rPr>
              <a:t>Which is totally</a:t>
            </a:r>
            <a:r>
              <a:rPr lang="en-US" baseline="0" dirty="0">
                <a:sym typeface="Wingdings"/>
              </a:rPr>
              <a:t> valid thinking to do.</a:t>
            </a:r>
          </a:p>
          <a:p>
            <a:pPr marL="0" indent="0">
              <a:buFont typeface="Wingdings" charset="0"/>
              <a:buNone/>
            </a:pPr>
            <a:br>
              <a:rPr lang="en-US" dirty="0"/>
            </a:br>
            <a:r>
              <a:rPr lang="en-US" dirty="0"/>
              <a:t>we</a:t>
            </a:r>
            <a:r>
              <a:rPr lang="en-US" baseline="0" dirty="0"/>
              <a:t> CHOSE shift-reduce commands, because we think it has simpler representation.</a:t>
            </a:r>
          </a:p>
          <a:p>
            <a:pPr marL="0" indent="0">
              <a:buFont typeface="Wingdings" charset="0"/>
              <a:buNone/>
            </a:pPr>
            <a:r>
              <a:rPr lang="en-US" baseline="0" dirty="0"/>
              <a:t>Not </a:t>
            </a:r>
            <a:r>
              <a:rPr lang="en-US" baseline="0" dirty="0" err="1"/>
              <a:t>gonna</a:t>
            </a:r>
            <a:r>
              <a:rPr lang="en-US" baseline="0" dirty="0"/>
              <a:t> go into details of why it’s simpler.</a:t>
            </a:r>
          </a:p>
          <a:p>
            <a:pPr marL="0" indent="0">
              <a:buFont typeface="Wingdings" charset="0"/>
              <a:buNone/>
            </a:pPr>
            <a:endParaRPr lang="en-US" baseline="0" dirty="0"/>
          </a:p>
          <a:p>
            <a:pPr marL="0" indent="0">
              <a:buFont typeface="Wingdings" charset="0"/>
              <a:buNone/>
            </a:pPr>
            <a:r>
              <a:rPr lang="en-US" baseline="0" dirty="0"/>
              <a:t>But I do want to give you a little background.</a:t>
            </a:r>
          </a:p>
          <a:p>
            <a:pPr marL="0" indent="0">
              <a:buFont typeface="Wingdings" charset="0"/>
              <a:buNone/>
            </a:pPr>
            <a:r>
              <a:rPr lang="en-US" baseline="0" dirty="0"/>
              <a:t>This project started as multi-lingual transfer learning problem.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230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200" dirty="0">
                <a:solidFill>
                  <a:srgbClr val="000000"/>
                </a:solidFill>
                <a:ea typeface="Apple SD 산돌고딕 Neo 일반체"/>
                <a:sym typeface="Verdana"/>
              </a:rPr>
              <a:t> (S (NP xx)  (VP xx(NP xx xx))</a:t>
            </a:r>
          </a:p>
        </p:txBody>
      </p:sp>
    </p:spTree>
    <p:extLst>
      <p:ext uri="{BB962C8B-B14F-4D97-AF65-F5344CB8AC3E}">
        <p14:creationId xmlns:p14="http://schemas.microsoft.com/office/powerpoint/2010/main" val="73178040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mr-IN" baseline="0" dirty="0"/>
              <a:t>0.11-0.69</a:t>
            </a:r>
          </a:p>
          <a:p>
            <a:pPr lvl="0">
              <a:spcBef>
                <a:spcPts val="0"/>
              </a:spcBef>
              <a:buNone/>
            </a:pPr>
            <a:r>
              <a:rPr lang="mr-IN" baseline="0" dirty="0"/>
              <a:t>1.23-2.69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59381269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2"/>
            <a:r>
              <a:rPr lang="en-US" sz="2000" dirty="0"/>
              <a:t>. In our experiment, we employ a known T to generate input/output training examples and train a sequence-to-sequence network to learn T on that data. </a:t>
            </a:r>
          </a:p>
        </p:txBody>
      </p:sp>
    </p:spTree>
    <p:extLst>
      <p:ext uri="{BB962C8B-B14F-4D97-AF65-F5344CB8AC3E}">
        <p14:creationId xmlns:p14="http://schemas.microsoft.com/office/powerpoint/2010/main" val="1186265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Think of</a:t>
            </a:r>
            <a:r>
              <a:rPr lang="en-US" altLang="ko-KR" baseline="0" dirty="0"/>
              <a:t> the subject-verb agreement example, we would have to first classify all the verb forms &amp; noun forms</a:t>
            </a:r>
          </a:p>
          <a:p>
            <a:pPr lvl="0">
              <a:spcBef>
                <a:spcPts val="0"/>
              </a:spcBef>
              <a:buNone/>
            </a:pPr>
            <a:endParaRPr lang="en-US" altLang="ko-KR" baseline="0" dirty="0"/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/>
              <a:t>On the rule-based model,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/>
              <a:t>this would be very easy.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/>
              <a:t>But, how can we inject </a:t>
            </a:r>
            <a:r>
              <a:rPr lang="en-US" altLang="ko-KR" baseline="0" dirty="0" err="1"/>
              <a:t>constarints</a:t>
            </a:r>
            <a:r>
              <a:rPr lang="en-US" altLang="ko-KR" baseline="0" dirty="0"/>
              <a:t> into neural network?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7941089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Throw</a:t>
            </a:r>
            <a:r>
              <a:rPr lang="en-US" altLang="ko-KR" baseline="0" dirty="0"/>
              <a:t> in some neural network equations   </a:t>
            </a:r>
            <a:r>
              <a:rPr lang="en-US" altLang="ko-KR" baseline="0" dirty="0" err="1"/>
              <a:t>h_t</a:t>
            </a:r>
            <a:r>
              <a:rPr lang="en-US" altLang="ko-KR" baseline="0" dirty="0"/>
              <a:t> = f(W*</a:t>
            </a:r>
            <a:r>
              <a:rPr lang="en-US" altLang="ko-KR" baseline="0" dirty="0" err="1"/>
              <a:t>x_t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3600330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A</a:t>
            </a:r>
            <a:r>
              <a:rPr lang="en-US" altLang="ko-KR" baseline="0" dirty="0"/>
              <a:t> bit of explanation on imitation learning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3054473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A</a:t>
            </a:r>
            <a:r>
              <a:rPr lang="en-US" altLang="ko-KR" baseline="0" dirty="0"/>
              <a:t> bit of explanation on imitation learning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9388856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Throw</a:t>
            </a:r>
            <a:r>
              <a:rPr lang="en-US" altLang="ko-KR" baseline="0" dirty="0"/>
              <a:t> in some neural network equations   </a:t>
            </a:r>
            <a:r>
              <a:rPr lang="en-US" altLang="ko-KR" baseline="0" dirty="0" err="1"/>
              <a:t>h_t</a:t>
            </a:r>
            <a:r>
              <a:rPr lang="en-US" altLang="ko-KR" baseline="0" dirty="0"/>
              <a:t> = f(W*</a:t>
            </a:r>
            <a:r>
              <a:rPr lang="en-US" altLang="ko-KR" baseline="0" dirty="0" err="1"/>
              <a:t>x_t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9801451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A</a:t>
            </a:r>
            <a:r>
              <a:rPr lang="en-US" altLang="ko-KR" baseline="0" dirty="0"/>
              <a:t> bit of explanation on imitation learning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5189670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Throw</a:t>
            </a:r>
            <a:r>
              <a:rPr lang="en-US" altLang="ko-KR" baseline="0" dirty="0"/>
              <a:t> in some neural network equations   </a:t>
            </a:r>
            <a:r>
              <a:rPr lang="en-US" altLang="ko-KR" baseline="0" dirty="0" err="1"/>
              <a:t>h_t</a:t>
            </a:r>
            <a:r>
              <a:rPr lang="en-US" altLang="ko-KR" baseline="0" dirty="0"/>
              <a:t> = f(W*</a:t>
            </a:r>
            <a:r>
              <a:rPr lang="en-US" altLang="ko-KR" baseline="0" dirty="0" err="1"/>
              <a:t>x_t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6769580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Constraints</a:t>
            </a:r>
            <a:r>
              <a:rPr lang="en-US" altLang="ko-KR" baseline="0" dirty="0"/>
              <a:t> that are not localized.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5472834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change</a:t>
            </a:r>
            <a:r>
              <a:rPr lang="en-US" altLang="ko-KR" baseline="0" dirty="0"/>
              <a:t> it to intuition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/>
              <a:t>Proposed model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630970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Throw</a:t>
            </a:r>
            <a:r>
              <a:rPr lang="en-US" altLang="ko-KR" baseline="0" dirty="0"/>
              <a:t> in some neural network equations   </a:t>
            </a:r>
            <a:r>
              <a:rPr lang="en-US" altLang="ko-KR" baseline="0" dirty="0" err="1"/>
              <a:t>h_t</a:t>
            </a:r>
            <a:r>
              <a:rPr lang="en-US" altLang="ko-KR" baseline="0" dirty="0"/>
              <a:t> = f(W*</a:t>
            </a:r>
            <a:r>
              <a:rPr lang="en-US" altLang="ko-KR" baseline="0" dirty="0" err="1"/>
              <a:t>x_t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8530413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Throw</a:t>
            </a:r>
            <a:r>
              <a:rPr lang="en-US" altLang="ko-KR" baseline="0" dirty="0"/>
              <a:t> in some neural network equations   </a:t>
            </a:r>
            <a:r>
              <a:rPr lang="en-US" altLang="ko-KR" baseline="0" dirty="0" err="1"/>
              <a:t>h_t</a:t>
            </a:r>
            <a:r>
              <a:rPr lang="en-US" altLang="ko-KR" baseline="0" dirty="0"/>
              <a:t> = f(W*</a:t>
            </a:r>
            <a:r>
              <a:rPr lang="en-US" altLang="ko-KR" baseline="0" dirty="0" err="1"/>
              <a:t>x_t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2314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During inference time: finding</a:t>
            </a:r>
            <a:r>
              <a:rPr lang="en-US" altLang="ko-KR" baseline="0" dirty="0"/>
              <a:t> best output given the model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/>
              <a:t>During train time: injecting rules/constraint into the model.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2760652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A</a:t>
            </a:r>
            <a:r>
              <a:rPr lang="en-US" altLang="ko-KR" baseline="0" dirty="0"/>
              <a:t> bit of explanation on imitation learning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23770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Throw</a:t>
            </a:r>
            <a:r>
              <a:rPr lang="en-US" altLang="ko-KR" baseline="0" dirty="0"/>
              <a:t> in some neural network equations   </a:t>
            </a:r>
            <a:r>
              <a:rPr lang="en-US" altLang="ko-KR" baseline="0" dirty="0" err="1"/>
              <a:t>h_t</a:t>
            </a:r>
            <a:r>
              <a:rPr lang="en-US" altLang="ko-KR" baseline="0" dirty="0"/>
              <a:t> = f(W*</a:t>
            </a:r>
            <a:r>
              <a:rPr lang="en-US" altLang="ko-KR" baseline="0" dirty="0" err="1"/>
              <a:t>x_t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5664062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34092697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1747162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A</a:t>
            </a:r>
            <a:r>
              <a:rPr lang="en-US" altLang="ko-KR" baseline="0" dirty="0"/>
              <a:t> bit of explanation on imitation learning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5555573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A</a:t>
            </a:r>
            <a:r>
              <a:rPr lang="en-US" altLang="ko-KR" baseline="0" dirty="0"/>
              <a:t> bit of explanation on imitation learning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68627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19130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ym typeface="Verdana"/>
              </a:rPr>
              <a:t>Source &amp; target both only are comprised of {‘a’, ‘b’, ‘z’}</a:t>
            </a:r>
            <a:endParaRPr lang="en-US" altLang="ko-KR" sz="1200" dirty="0">
              <a:solidFill>
                <a:srgbClr val="0070C0"/>
              </a:solidFill>
              <a:sym typeface="Wingdings"/>
            </a:endParaRP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834777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We will examine even this</a:t>
            </a:r>
            <a:r>
              <a:rPr lang="en-US" altLang="ko-KR" baseline="0" dirty="0"/>
              <a:t> simplest constraint would work using the proposed methods.</a:t>
            </a:r>
          </a:p>
          <a:p>
            <a:pPr lvl="0">
              <a:spcBef>
                <a:spcPts val="0"/>
              </a:spcBef>
              <a:buNone/>
            </a:pPr>
            <a:endParaRPr lang="en-US" altLang="ko-KR" baseline="0" dirty="0"/>
          </a:p>
          <a:p>
            <a:pPr lvl="0">
              <a:spcBef>
                <a:spcPts val="0"/>
              </a:spcBef>
              <a:buNone/>
            </a:pPr>
            <a:endParaRPr lang="en-US" altLang="ko-KR" baseline="0" dirty="0"/>
          </a:p>
          <a:p>
            <a:pPr lvl="0">
              <a:spcBef>
                <a:spcPts val="0"/>
              </a:spcBef>
              <a:buNone/>
            </a:pPr>
            <a:endParaRPr lang="en-US" altLang="ko-KR" baseline="0" dirty="0"/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/>
              <a:t>---------------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training set comprises 1934 sequences of length 2–20 and the test set contain sentences of lengths 21-24.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fails to learn this constraint because doing so would require counting and memo-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rizing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number of input a0s over long sequences of characters. </a:t>
            </a:r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9018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607944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243804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opening #</a:t>
            </a:r>
            <a:r>
              <a:rPr lang="en-US" altLang="ko-KR" baseline="0" dirty="0"/>
              <a:t> of brackets,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/>
              <a:t>closing # of brackets don't match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2923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I talk mainly</a:t>
            </a:r>
            <a:r>
              <a:rPr lang="en-US" altLang="ko-KR" baseline="0" dirty="0"/>
              <a:t> about hard constraints.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/>
              <a:t>Which can be interchanged with "rules"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425624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and</a:t>
            </a:r>
            <a:r>
              <a:rPr lang="en-US" altLang="ko-KR" baseline="0" dirty="0"/>
              <a:t> also # of input tokens,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/>
              <a:t>has to match # of children on the tree.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62030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and</a:t>
            </a:r>
            <a:r>
              <a:rPr lang="en-US" altLang="ko-KR" baseline="0" dirty="0"/>
              <a:t> also # of input tokens,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/>
              <a:t>has to match # of children on the tree.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619433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john agent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dirty="0"/>
              <a:t>window</a:t>
            </a:r>
            <a:r>
              <a:rPr lang="en-US" altLang="ko-KR" baseline="0" dirty="0"/>
              <a:t> </a:t>
            </a:r>
            <a:r>
              <a:rPr lang="en-US" altLang="ko-KR" baseline="0" dirty="0" err="1"/>
              <a:t>patinet</a:t>
            </a:r>
            <a:endParaRPr lang="en-US" altLang="ko-KR" baseline="0" dirty="0"/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/>
              <a:t>and tool is a hammer.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571637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A</a:t>
            </a:r>
            <a:r>
              <a:rPr lang="en-US" altLang="ko-KR" baseline="0" dirty="0"/>
              <a:t> bit of explanation on imitation learning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596393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A</a:t>
            </a:r>
            <a:r>
              <a:rPr lang="en-US" altLang="ko-KR" baseline="0" dirty="0"/>
              <a:t> bit of explanation on imitation learning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094559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As many of</a:t>
            </a:r>
            <a:r>
              <a:rPr lang="en-US" altLang="ko-KR" baseline="0" dirty="0"/>
              <a:t> the answers to question corresponds to SRL arguments,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/>
              <a:t>We can simply run SRL to answer questions OR use it to prune the answer </a:t>
            </a:r>
            <a:r>
              <a:rPr lang="en-US" altLang="ko-KR" baseline="0" dirty="0" err="1"/>
              <a:t>candidatess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290738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And again,</a:t>
            </a:r>
            <a:r>
              <a:rPr lang="en-US" altLang="ko-KR" baseline="0" dirty="0"/>
              <a:t> because we are doing neural network,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/>
              <a:t>we have this black box for SRL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49518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636772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Use</a:t>
            </a:r>
            <a:r>
              <a:rPr lang="en-US" baseline="0" dirty="0"/>
              <a:t> combinatorial search (or proper optimization) to find correct Roles for candidate spans.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/>
          </a:p>
          <a:p>
            <a:pPr lvl="0">
              <a:spcBef>
                <a:spcPts val="0"/>
              </a:spcBef>
              <a:buNone/>
            </a:pPr>
            <a:r>
              <a:rPr lang="en-US" baseline="0" dirty="0"/>
              <a:t>You can view SRL as an multi-task problem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/>
              <a:t>of chunking to get proper spans, 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/>
              <a:t>and classification problem for argument </a:t>
            </a:r>
            <a:r>
              <a:rPr lang="en-US" baseline="0" dirty="0" err="1"/>
              <a:t>lables</a:t>
            </a:r>
            <a:r>
              <a:rPr lang="en-US" baseline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69855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Model1: Proper</a:t>
            </a:r>
            <a:r>
              <a:rPr lang="en-US" baseline="0" dirty="0"/>
              <a:t> candidates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7092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Can be defined</a:t>
            </a:r>
            <a:r>
              <a:rPr lang="en-US" altLang="ko-KR" baseline="0" dirty="0"/>
              <a:t> just over the sentence itself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/>
              <a:t>Rules for consistency and logical agreement.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578997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11807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A</a:t>
            </a:r>
            <a:r>
              <a:rPr lang="en-US" altLang="ko-KR" baseline="0" dirty="0"/>
              <a:t> bit of explanation on imitation learning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415130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fd7831c8e_1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fd7831c8e_1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4936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5750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58533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85301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Cutting in-between</a:t>
            </a:r>
            <a:r>
              <a:rPr lang="en-US" baseline="0" dirty="0"/>
              <a:t> the sub-tress,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/>
              <a:t>Rather than enclosing it.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0605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With these applications</a:t>
            </a:r>
            <a:r>
              <a:rPr lang="en-US" baseline="0" dirty="0"/>
              <a:t> &amp; constraints,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/>
              <a:t>I am going to explore </a:t>
            </a:r>
          </a:p>
          <a:p>
            <a:pPr marL="228600" lvl="0" indent="-228600">
              <a:spcBef>
                <a:spcPts val="0"/>
              </a:spcBef>
              <a:buAutoNum type="arabicParenR"/>
            </a:pPr>
            <a:r>
              <a:rPr lang="en-US" baseline="0" dirty="0"/>
              <a:t>Inference </a:t>
            </a:r>
          </a:p>
          <a:p>
            <a:pPr marL="228600" lvl="0" indent="-228600">
              <a:spcBef>
                <a:spcPts val="0"/>
              </a:spcBef>
              <a:buAutoNum type="arabicParenR"/>
            </a:pPr>
            <a:r>
              <a:rPr lang="en-US" baseline="0" dirty="0"/>
              <a:t>Learning</a:t>
            </a:r>
            <a:br>
              <a:rPr lang="en-US" baseline="0" dirty="0"/>
            </a:br>
            <a:r>
              <a:rPr lang="en-US" baseline="0" dirty="0"/>
              <a:t>With constraints</a:t>
            </a:r>
          </a:p>
        </p:txBody>
      </p:sp>
    </p:spTree>
    <p:extLst>
      <p:ext uri="{BB962C8B-B14F-4D97-AF65-F5344CB8AC3E}">
        <p14:creationId xmlns:p14="http://schemas.microsoft.com/office/powerpoint/2010/main" val="17420509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altLang="ko-KR" sz="1200" dirty="0">
                <a:sym typeface="Verdana"/>
              </a:rPr>
              <a:t>(more</a:t>
            </a:r>
            <a:r>
              <a:rPr lang="en-US" altLang="ko-KR" sz="1200" baseline="0" dirty="0">
                <a:sym typeface="Verdana"/>
              </a:rPr>
              <a:t> than </a:t>
            </a:r>
            <a:r>
              <a:rPr lang="en-US" altLang="ko-KR" sz="1200" dirty="0">
                <a:sym typeface="Verdana"/>
              </a:rPr>
              <a:t>simply filtering out </a:t>
            </a:r>
            <a:r>
              <a:rPr lang="en-US" altLang="ko-KR" sz="1200" baseline="0" dirty="0">
                <a:sym typeface="Verdana"/>
              </a:rPr>
              <a:t> </a:t>
            </a:r>
            <a:r>
              <a:rPr lang="en-US" altLang="ko-KR" sz="1200" dirty="0">
                <a:sym typeface="Verdana"/>
              </a:rPr>
              <a:t>violating output)</a:t>
            </a:r>
            <a:endParaRPr lang="en-US" altLang="ko-KR" sz="1400" dirty="0"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853815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5456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subject is ’singular or plural’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contrast, the language model trained without explicit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grammati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supervision performed worse than chance on the harder agreement prediction cases </a:t>
            </a:r>
            <a:endParaRPr lang="en-US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005695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Next: To express this</a:t>
            </a:r>
            <a:r>
              <a:rPr lang="en-US" altLang="ko-KR" baseline="0" dirty="0"/>
              <a:t> constraint satisfaction </a:t>
            </a:r>
            <a:r>
              <a:rPr lang="en-US" altLang="ko-KR" baseline="0" dirty="0" err="1"/>
              <a:t>esaily</a:t>
            </a:r>
            <a:r>
              <a:rPr lang="en-US" altLang="ko-KR" baseline="0" dirty="0"/>
              <a:t>,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893777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Discrete sequence search problem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dirty="0"/>
              <a:t>Approximate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dirty="0"/>
              <a:t>Next: To express this</a:t>
            </a:r>
            <a:r>
              <a:rPr lang="en-US" altLang="ko-KR" baseline="0" dirty="0"/>
              <a:t> constraint satisfaction </a:t>
            </a:r>
            <a:r>
              <a:rPr lang="en-US" altLang="ko-KR" baseline="0" dirty="0" err="1"/>
              <a:t>esaily</a:t>
            </a:r>
            <a:r>
              <a:rPr lang="en-US" altLang="ko-KR" baseline="0" dirty="0"/>
              <a:t>,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1574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Define a</a:t>
            </a:r>
            <a:r>
              <a:rPr lang="en-US" altLang="ko-KR" baseline="0" dirty="0"/>
              <a:t> positive constraint function $g$.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/>
              <a:t>0 if and only if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/>
              <a:t>there is no constraint violation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358415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Rewriting</a:t>
            </a:r>
            <a:r>
              <a:rPr lang="en-US" altLang="ko-KR" baseline="0" dirty="0"/>
              <a:t> the optimization function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209298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Next: To express this</a:t>
            </a:r>
            <a:r>
              <a:rPr lang="en-US" altLang="ko-KR" baseline="0" dirty="0"/>
              <a:t> constraint satisfaction </a:t>
            </a:r>
            <a:r>
              <a:rPr lang="en-US" altLang="ko-KR" baseline="0" dirty="0" err="1"/>
              <a:t>esaily</a:t>
            </a:r>
            <a:r>
              <a:rPr lang="en-US" altLang="ko-KR" baseline="0" dirty="0"/>
              <a:t>,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828551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Inexact</a:t>
            </a:r>
            <a:r>
              <a:rPr lang="en-US" altLang="ko-KR" baseline="0" dirty="0"/>
              <a:t> Dynamic Programing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07398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baseline="0" dirty="0"/>
              <a:t>Not </a:t>
            </a:r>
            <a:r>
              <a:rPr lang="en-US" altLang="ko-KR" baseline="0" dirty="0" err="1"/>
              <a:t>localizeable</a:t>
            </a:r>
            <a:r>
              <a:rPr lang="en-US" altLang="ko-KR" baseline="0" dirty="0"/>
              <a:t> like the parsing example.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/>
              <a:t>or not global, but fairly long sequence dependency.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444036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Throw</a:t>
            </a:r>
            <a:r>
              <a:rPr lang="en-US" altLang="ko-KR" baseline="0" dirty="0"/>
              <a:t> in some neural network equations   </a:t>
            </a:r>
            <a:r>
              <a:rPr lang="en-US" altLang="ko-KR" baseline="0" dirty="0" err="1"/>
              <a:t>h_t</a:t>
            </a:r>
            <a:r>
              <a:rPr lang="en-US" altLang="ko-KR" baseline="0" dirty="0"/>
              <a:t> = f(W*</a:t>
            </a:r>
            <a:r>
              <a:rPr lang="en-US" altLang="ko-KR" baseline="0" dirty="0" err="1"/>
              <a:t>x_t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466618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by</a:t>
            </a:r>
            <a:r>
              <a:rPr lang="en-US" altLang="ko-KR" baseline="0" dirty="0"/>
              <a:t> tweaking the model weights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/>
              <a:t>as we want.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152294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minimizing probabilities</a:t>
            </a:r>
            <a:r>
              <a:rPr lang="en-US" altLang="ko-KR" baseline="0" dirty="0"/>
              <a:t> of example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/>
              <a:t>that are constraint violating,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/>
              <a:t>but may go to trivial solution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/>
              <a:t>or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/>
              <a:t>may forget what it learned before,</a:t>
            </a:r>
          </a:p>
        </p:txBody>
      </p:sp>
    </p:spTree>
    <p:extLst>
      <p:ext uri="{BB962C8B-B14F-4D97-AF65-F5344CB8AC3E}">
        <p14:creationId xmlns:p14="http://schemas.microsoft.com/office/powerpoint/2010/main" val="1005354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baseline="0" dirty="0"/>
              <a:t>generating relevant caption to the provided input.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/>
              <a:t>As you can see,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903674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This</a:t>
            </a:r>
            <a:r>
              <a:rPr lang="en-US" altLang="ko-KR" baseline="0" dirty="0"/>
              <a:t> is instance-based optimization,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/>
              <a:t>so we </a:t>
            </a:r>
            <a:r>
              <a:rPr lang="en-US" altLang="ko-KR" dirty="0"/>
              <a:t>reset and make </a:t>
            </a:r>
            <a:r>
              <a:rPr lang="en-US" altLang="ko-KR" dirty="0" err="1"/>
              <a:t>W_l</a:t>
            </a:r>
            <a:r>
              <a:rPr lang="en-US" altLang="ko-KR" baseline="0" dirty="0"/>
              <a:t> to be W again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/>
              <a:t>for new example.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4737217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Throw</a:t>
            </a:r>
            <a:r>
              <a:rPr lang="en-US" altLang="ko-KR" baseline="0" dirty="0"/>
              <a:t> in some neural network equations   </a:t>
            </a:r>
            <a:r>
              <a:rPr lang="en-US" altLang="ko-KR" baseline="0" dirty="0" err="1"/>
              <a:t>h_t</a:t>
            </a:r>
            <a:r>
              <a:rPr lang="en-US" altLang="ko-KR" baseline="0" dirty="0"/>
              <a:t> = f(W*</a:t>
            </a:r>
            <a:r>
              <a:rPr lang="en-US" altLang="ko-KR" baseline="0" dirty="0" err="1"/>
              <a:t>x_t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519867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as opposed</a:t>
            </a:r>
            <a:r>
              <a:rPr lang="en-US" altLang="ko-KR" baseline="0" dirty="0"/>
              <a:t> traversing simply on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/>
              <a:t>the output space as usual?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81263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59221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Throw</a:t>
            </a:r>
            <a:r>
              <a:rPr lang="en-US" altLang="ko-KR" baseline="0" dirty="0"/>
              <a:t> in some neural network equations   </a:t>
            </a:r>
            <a:r>
              <a:rPr lang="en-US" altLang="ko-KR" baseline="0" dirty="0" err="1"/>
              <a:t>h_t</a:t>
            </a:r>
            <a:r>
              <a:rPr lang="en-US" altLang="ko-KR" baseline="0" dirty="0"/>
              <a:t> = f(W*</a:t>
            </a:r>
            <a:r>
              <a:rPr lang="en-US" altLang="ko-KR" baseline="0" dirty="0" err="1"/>
              <a:t>x_t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8834644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Throw</a:t>
            </a:r>
            <a:r>
              <a:rPr lang="en-US" altLang="ko-KR" baseline="0" dirty="0"/>
              <a:t> in some neural network equations   </a:t>
            </a:r>
            <a:r>
              <a:rPr lang="en-US" altLang="ko-KR" baseline="0" dirty="0" err="1"/>
              <a:t>h_t</a:t>
            </a:r>
            <a:r>
              <a:rPr lang="en-US" altLang="ko-KR" baseline="0" dirty="0"/>
              <a:t> = f(W*</a:t>
            </a:r>
            <a:r>
              <a:rPr lang="en-US" altLang="ko-KR" baseline="0" dirty="0" err="1"/>
              <a:t>x_t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35895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Throw</a:t>
            </a:r>
            <a:r>
              <a:rPr lang="en-US" altLang="ko-KR" baseline="0" dirty="0"/>
              <a:t> in some neural network equations   </a:t>
            </a:r>
            <a:r>
              <a:rPr lang="en-US" altLang="ko-KR" baseline="0" dirty="0" err="1"/>
              <a:t>h_t</a:t>
            </a:r>
            <a:r>
              <a:rPr lang="en-US" altLang="ko-KR" baseline="0" dirty="0"/>
              <a:t> = f(W*</a:t>
            </a:r>
            <a:r>
              <a:rPr lang="en-US" altLang="ko-KR" baseline="0" dirty="0" err="1"/>
              <a:t>x_t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772576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Throw</a:t>
            </a:r>
            <a:r>
              <a:rPr lang="en-US" altLang="ko-KR" baseline="0" dirty="0"/>
              <a:t> in some neural network equations   </a:t>
            </a:r>
            <a:r>
              <a:rPr lang="en-US" altLang="ko-KR" baseline="0" dirty="0" err="1"/>
              <a:t>h_t</a:t>
            </a:r>
            <a:r>
              <a:rPr lang="en-US" altLang="ko-KR" baseline="0" dirty="0"/>
              <a:t> = f(W*</a:t>
            </a:r>
            <a:r>
              <a:rPr lang="en-US" altLang="ko-KR" baseline="0" dirty="0" err="1"/>
              <a:t>x_t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531174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Throw</a:t>
            </a:r>
            <a:r>
              <a:rPr lang="en-US" altLang="ko-KR" baseline="0" dirty="0"/>
              <a:t> in some neural network equations   </a:t>
            </a:r>
            <a:r>
              <a:rPr lang="en-US" altLang="ko-KR" baseline="0" dirty="0" err="1"/>
              <a:t>h_t</a:t>
            </a:r>
            <a:r>
              <a:rPr lang="en-US" altLang="ko-KR" baseline="0" dirty="0"/>
              <a:t> = f(W*</a:t>
            </a:r>
            <a:r>
              <a:rPr lang="en-US" altLang="ko-KR" baseline="0" dirty="0" err="1"/>
              <a:t>x_t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062075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Throw</a:t>
            </a:r>
            <a:r>
              <a:rPr lang="en-US" altLang="ko-KR" baseline="0" dirty="0"/>
              <a:t> in some neural network equations   </a:t>
            </a:r>
            <a:r>
              <a:rPr lang="en-US" altLang="ko-KR" baseline="0" dirty="0" err="1"/>
              <a:t>h_t</a:t>
            </a:r>
            <a:r>
              <a:rPr lang="en-US" altLang="ko-KR" baseline="0" dirty="0"/>
              <a:t> = f(W*</a:t>
            </a:r>
            <a:r>
              <a:rPr lang="en-US" altLang="ko-KR" baseline="0" dirty="0" err="1"/>
              <a:t>x_t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25222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Constraints can be defined in relation t</a:t>
            </a:r>
            <a:r>
              <a:rPr lang="en-US" altLang="ko-KR" baseline="0" dirty="0"/>
              <a:t>o ’input’ and ‘output’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469171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As we discussed,</a:t>
            </a:r>
            <a:r>
              <a:rPr lang="en-US" baseline="0" dirty="0"/>
              <a:t> let’s define the constraint function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481630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021583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With the defined constraints, 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And with the</a:t>
            </a:r>
            <a:r>
              <a:rPr lang="en-US" baseline="0" dirty="0"/>
              <a:t> proposed GBI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463446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GBI only affects the ones that has failures.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826300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052268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808815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499045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777026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892261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Q5 will</a:t>
            </a:r>
            <a:r>
              <a:rPr lang="en-US" baseline="0" dirty="0"/>
              <a:t> be dealt later.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668788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As we have seen here,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dirty="0"/>
              <a:t>The constraints I look into are the simple, intuitive</a:t>
            </a:r>
            <a:r>
              <a:rPr lang="en-US" altLang="ko-KR" baseline="0" dirty="0"/>
              <a:t> rules that is defined on output or on input, output relation.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2009198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A</a:t>
            </a:r>
            <a:r>
              <a:rPr lang="en-US" altLang="ko-KR" baseline="0" dirty="0"/>
              <a:t> bit of explanation on imitation learning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957296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A</a:t>
            </a:r>
            <a:r>
              <a:rPr lang="en-US" altLang="ko-KR" baseline="0" dirty="0"/>
              <a:t> bit of explanation on imitation learning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0499935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1200" dirty="0">
                <a:solidFill>
                  <a:srgbClr val="000000"/>
                </a:solidFill>
                <a:ea typeface="Apple SD 산돌고딕 Neo 일반체"/>
                <a:sym typeface="Verdana"/>
              </a:rPr>
              <a:t> (S (NP xx)  (VP xx(NP xx xx))</a:t>
            </a:r>
          </a:p>
        </p:txBody>
      </p:sp>
    </p:spTree>
    <p:extLst>
      <p:ext uri="{BB962C8B-B14F-4D97-AF65-F5344CB8AC3E}">
        <p14:creationId xmlns:p14="http://schemas.microsoft.com/office/powerpoint/2010/main" val="178297745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A</a:t>
            </a:r>
            <a:r>
              <a:rPr lang="en-US" altLang="ko-KR" baseline="0" dirty="0"/>
              <a:t> bit of explanation on imitation learning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2406118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A</a:t>
            </a:r>
            <a:r>
              <a:rPr lang="en-US" altLang="ko-KR" baseline="0" dirty="0"/>
              <a:t> bit of explanation on imitation learning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5197522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A</a:t>
            </a:r>
            <a:r>
              <a:rPr lang="en-US" altLang="ko-KR" baseline="0" dirty="0"/>
              <a:t> bit of explanation on imitation learning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3140785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A</a:t>
            </a:r>
            <a:r>
              <a:rPr lang="en-US" altLang="ko-KR" baseline="0" dirty="0"/>
              <a:t> bit of explanation on imitation learning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3153759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Even this simplistic</a:t>
            </a:r>
            <a:r>
              <a:rPr lang="en-US" altLang="ko-KR" baseline="0" dirty="0"/>
              <a:t> constraint work.</a:t>
            </a:r>
          </a:p>
          <a:p>
            <a:pPr lvl="0">
              <a:spcBef>
                <a:spcPts val="0"/>
              </a:spcBef>
              <a:buNone/>
            </a:pPr>
            <a:endParaRPr lang="en-US" altLang="ko-KR" baseline="0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training set comprises 1934 sequences of length 2–20 and the test set contain sentences of lengths 21-24.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fails to learn this constraint because doing so would require counting and memo-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rizing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number of input a0s over long sequences of characters. </a:t>
            </a:r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9621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Even this simplistic</a:t>
            </a:r>
            <a:r>
              <a:rPr lang="en-US" altLang="ko-KR" baseline="0" dirty="0"/>
              <a:t> constraint work.</a:t>
            </a:r>
          </a:p>
          <a:p>
            <a:pPr lvl="0">
              <a:spcBef>
                <a:spcPts val="0"/>
              </a:spcBef>
              <a:buNone/>
            </a:pPr>
            <a:endParaRPr lang="en-US" altLang="ko-KR" baseline="0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training set comprises 1934 sequences of length 2–20 and the test set contain sentences of lengths 21-24.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fails to learn this constraint because doing so would require counting and memo-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rizing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number of input a0s over long sequences of characters. </a:t>
            </a:r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46748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Throw</a:t>
            </a:r>
            <a:r>
              <a:rPr lang="en-US" altLang="ko-KR" baseline="0" dirty="0"/>
              <a:t> in some neural network equations   </a:t>
            </a:r>
            <a:r>
              <a:rPr lang="en-US" altLang="ko-KR" baseline="0" dirty="0" err="1"/>
              <a:t>h_t</a:t>
            </a:r>
            <a:r>
              <a:rPr lang="en-US" altLang="ko-KR" baseline="0" dirty="0"/>
              <a:t> = f(W*</a:t>
            </a:r>
            <a:r>
              <a:rPr lang="en-US" altLang="ko-KR" baseline="0" dirty="0" err="1"/>
              <a:t>x_t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91956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I talk mainly</a:t>
            </a:r>
            <a:r>
              <a:rPr lang="en-US" altLang="ko-KR" baseline="0" dirty="0"/>
              <a:t> about hard constraints.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/>
              <a:t>Which can be interchanged with "rules"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5293332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Throw</a:t>
            </a:r>
            <a:r>
              <a:rPr lang="en-US" altLang="ko-KR" baseline="0" dirty="0"/>
              <a:t> in some neural network equations   </a:t>
            </a:r>
            <a:r>
              <a:rPr lang="en-US" altLang="ko-KR" baseline="0" dirty="0" err="1"/>
              <a:t>h_t</a:t>
            </a:r>
            <a:r>
              <a:rPr lang="en-US" altLang="ko-KR" baseline="0" dirty="0"/>
              <a:t> = f(W*</a:t>
            </a:r>
            <a:r>
              <a:rPr lang="en-US" altLang="ko-KR" baseline="0" dirty="0" err="1"/>
              <a:t>x_t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5706297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Throw</a:t>
            </a:r>
            <a:r>
              <a:rPr lang="en-US" altLang="ko-KR" baseline="0" dirty="0"/>
              <a:t> in some neural network equations   </a:t>
            </a:r>
            <a:r>
              <a:rPr lang="en-US" altLang="ko-KR" baseline="0" dirty="0" err="1"/>
              <a:t>h_t</a:t>
            </a:r>
            <a:r>
              <a:rPr lang="en-US" altLang="ko-KR" baseline="0" dirty="0"/>
              <a:t> = f(W*</a:t>
            </a:r>
            <a:r>
              <a:rPr lang="en-US" altLang="ko-KR" baseline="0" dirty="0" err="1"/>
              <a:t>x_t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5999437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GBI not only works better than A*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dirty="0"/>
              <a:t>It</a:t>
            </a:r>
            <a:r>
              <a:rPr lang="en-US" altLang="ko-KR" baseline="0" dirty="0"/>
              <a:t> is far more robust than A*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6958909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Throw</a:t>
            </a:r>
            <a:r>
              <a:rPr lang="en-US" altLang="ko-KR" baseline="0" dirty="0"/>
              <a:t> in some neural network equations   </a:t>
            </a:r>
            <a:r>
              <a:rPr lang="en-US" altLang="ko-KR" baseline="0" dirty="0" err="1"/>
              <a:t>h_t</a:t>
            </a:r>
            <a:r>
              <a:rPr lang="en-US" altLang="ko-KR" baseline="0" dirty="0"/>
              <a:t> = f(W*</a:t>
            </a:r>
            <a:r>
              <a:rPr lang="en-US" altLang="ko-KR" baseline="0" dirty="0" err="1"/>
              <a:t>x_t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5666819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Throw</a:t>
            </a:r>
            <a:r>
              <a:rPr lang="en-US" altLang="ko-KR" baseline="0" dirty="0"/>
              <a:t> in some neural network equations   </a:t>
            </a:r>
            <a:r>
              <a:rPr lang="en-US" altLang="ko-KR" baseline="0" dirty="0" err="1"/>
              <a:t>h_t</a:t>
            </a:r>
            <a:r>
              <a:rPr lang="en-US" altLang="ko-KR" baseline="0" dirty="0"/>
              <a:t> = f(W*</a:t>
            </a:r>
            <a:r>
              <a:rPr lang="en-US" altLang="ko-KR" baseline="0" dirty="0" err="1"/>
              <a:t>x_t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9488637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Throw</a:t>
            </a:r>
            <a:r>
              <a:rPr lang="en-US" altLang="ko-KR" baseline="0" dirty="0"/>
              <a:t> in some neural network equations   </a:t>
            </a:r>
            <a:r>
              <a:rPr lang="en-US" altLang="ko-KR" baseline="0" dirty="0" err="1"/>
              <a:t>h_t</a:t>
            </a:r>
            <a:r>
              <a:rPr lang="en-US" altLang="ko-KR" baseline="0" dirty="0"/>
              <a:t> = f(W*</a:t>
            </a:r>
            <a:r>
              <a:rPr lang="en-US" altLang="ko-KR" baseline="0" dirty="0" err="1"/>
              <a:t>x_t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138667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Throw</a:t>
            </a:r>
            <a:r>
              <a:rPr lang="en-US" altLang="ko-KR" baseline="0" dirty="0"/>
              <a:t> in some neural network equations   </a:t>
            </a:r>
            <a:r>
              <a:rPr lang="en-US" altLang="ko-KR" baseline="0" dirty="0" err="1"/>
              <a:t>h_t</a:t>
            </a:r>
            <a:r>
              <a:rPr lang="en-US" altLang="ko-KR" baseline="0" dirty="0"/>
              <a:t> = f(W*</a:t>
            </a:r>
            <a:r>
              <a:rPr lang="en-US" altLang="ko-KR" baseline="0" dirty="0" err="1"/>
              <a:t>x_t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7416646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920080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Throw</a:t>
            </a:r>
            <a:r>
              <a:rPr lang="en-US" altLang="ko-KR" baseline="0" dirty="0"/>
              <a:t> in some neural network equations   </a:t>
            </a:r>
            <a:r>
              <a:rPr lang="en-US" altLang="ko-KR" baseline="0" dirty="0" err="1"/>
              <a:t>h_t</a:t>
            </a:r>
            <a:r>
              <a:rPr lang="en-US" altLang="ko-KR" baseline="0" dirty="0"/>
              <a:t> = f(W*</a:t>
            </a:r>
            <a:r>
              <a:rPr lang="en-US" altLang="ko-KR" baseline="0" dirty="0" err="1"/>
              <a:t>x_t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5541535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2286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50">
                <a:solidFill>
                  <a:schemeClr val="dk1"/>
                </a:solidFill>
              </a:rPr>
              <a:t>저는 deep learning을 통해 자동차의 이상징후들을 미리 예견할 수 있는 머신러닝 모델을 제안하고자 합니다.</a:t>
            </a:r>
          </a:p>
        </p:txBody>
      </p:sp>
    </p:spTree>
    <p:extLst>
      <p:ext uri="{BB962C8B-B14F-4D97-AF65-F5344CB8AC3E}">
        <p14:creationId xmlns:p14="http://schemas.microsoft.com/office/powerpoint/2010/main" val="1732275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black</a:t>
            </a:r>
            <a:r>
              <a:rPr lang="en-US" altLang="ko-KR" baseline="0" dirty="0"/>
              <a:t> box,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/>
              <a:t>because not much of particular modification to the model,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/>
              <a:t>besides input, output representation changes happen in typical neural network training.</a:t>
            </a:r>
          </a:p>
        </p:txBody>
      </p:sp>
    </p:spTree>
    <p:extLst>
      <p:ext uri="{BB962C8B-B14F-4D97-AF65-F5344CB8AC3E}">
        <p14:creationId xmlns:p14="http://schemas.microsoft.com/office/powerpoint/2010/main" val="148446278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Throw</a:t>
            </a:r>
            <a:r>
              <a:rPr lang="en-US" altLang="ko-KR" baseline="0" dirty="0"/>
              <a:t> in some neural network equations   </a:t>
            </a:r>
            <a:r>
              <a:rPr lang="en-US" altLang="ko-KR" baseline="0" dirty="0" err="1"/>
              <a:t>h_t</a:t>
            </a:r>
            <a:r>
              <a:rPr lang="en-US" altLang="ko-KR" baseline="0" dirty="0"/>
              <a:t> = f(W*</a:t>
            </a:r>
            <a:r>
              <a:rPr lang="en-US" altLang="ko-KR" baseline="0" dirty="0" err="1"/>
              <a:t>x_t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5259384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Throw</a:t>
            </a:r>
            <a:r>
              <a:rPr lang="en-US" altLang="ko-KR" baseline="0" dirty="0"/>
              <a:t> in some neural network equations   </a:t>
            </a:r>
            <a:r>
              <a:rPr lang="en-US" altLang="ko-KR" baseline="0" dirty="0" err="1"/>
              <a:t>h_t</a:t>
            </a:r>
            <a:r>
              <a:rPr lang="en-US" altLang="ko-KR" baseline="0" dirty="0"/>
              <a:t> = f(W*</a:t>
            </a:r>
            <a:r>
              <a:rPr lang="en-US" altLang="ko-KR" baseline="0" dirty="0" err="1"/>
              <a:t>x_t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5580489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256117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2387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am going to show an example</a:t>
            </a:r>
            <a:r>
              <a:rPr lang="en-US" baseline="0" dirty="0"/>
              <a:t> of shift-reduce syntax</a:t>
            </a:r>
          </a:p>
          <a:p>
            <a:r>
              <a:rPr lang="en-US" dirty="0"/>
              <a:t>But without</a:t>
            </a:r>
            <a:r>
              <a:rPr lang="en-US" baseline="0" dirty="0"/>
              <a:t> all the details, </a:t>
            </a:r>
            <a:r>
              <a:rPr lang="en-US" dirty="0"/>
              <a:t>the take away</a:t>
            </a:r>
            <a:r>
              <a:rPr lang="en-US" baseline="0" dirty="0"/>
              <a:t> from here is that you can linearize the parse tree</a:t>
            </a:r>
          </a:p>
          <a:p>
            <a:r>
              <a:rPr lang="en-US" baseline="0" dirty="0"/>
              <a:t>Into corresponding shift-reduce commands.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46566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1325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35049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12250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60045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825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089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Jay Yoon Lee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0B8C0-B174-994E-B80C-8036BF688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466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Jay Yoon Lee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0B8C0-B174-994E-B80C-8036BF688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256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54924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290" y="1981200"/>
            <a:ext cx="11129420" cy="3962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6A9B1-34E8-5347-9E89-AA64418C30B6}" type="datetime1">
              <a:rPr lang="en-US" smtClean="0"/>
              <a:t>4/22/22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Oracle Internal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/>
              <a:t>‹#›</a:t>
            </a:fld>
            <a:endParaRPr dirty="0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1953" y="1373741"/>
            <a:ext cx="11128097" cy="343299"/>
          </a:xfrm>
        </p:spPr>
        <p:txBody>
          <a:bodyPr>
            <a:noAutofit/>
          </a:bodyPr>
          <a:lstStyle>
            <a:lvl1pPr marL="1588" indent="0">
              <a:spcBef>
                <a:spcPts val="0"/>
              </a:spcBef>
              <a:buFontTx/>
              <a:buNone/>
              <a:defRPr sz="2400" b="1" baseline="0"/>
            </a:lvl1pPr>
            <a:lvl2pPr marL="1588" indent="0">
              <a:buFontTx/>
              <a:buNone/>
              <a:defRPr sz="2400"/>
            </a:lvl2pPr>
            <a:lvl3pPr marL="1588" indent="0">
              <a:buFontTx/>
              <a:buNone/>
              <a:defRPr sz="2400"/>
            </a:lvl3pPr>
            <a:lvl4pPr marL="1588" indent="0">
              <a:buFontTx/>
              <a:buNone/>
              <a:defRPr sz="2400"/>
            </a:lvl4pPr>
            <a:lvl5pPr marL="1588" indent="0">
              <a:buFontTx/>
              <a:buNone/>
              <a:defRPr sz="2400"/>
            </a:lvl5pPr>
            <a:lvl6pPr marL="1588" indent="0">
              <a:buFontTx/>
              <a:buNone/>
              <a:defRPr sz="2400"/>
            </a:lvl6pPr>
            <a:lvl7pPr marL="1588" indent="0">
              <a:buFontTx/>
              <a:buNone/>
              <a:defRPr sz="2400"/>
            </a:lvl7pPr>
            <a:lvl8pPr marL="1588" indent="0">
              <a:buFontTx/>
              <a:buNone/>
              <a:defRPr sz="2400"/>
            </a:lvl8pPr>
            <a:lvl9pPr marL="1588" indent="0">
              <a:buFontTx/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9327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Jay Yoon Lee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&lt;</a:t>
            </a:r>
            <a:fld id="{12B0B8C0-B174-994E-B80C-8036BF688C4C}" type="slidenum">
              <a:rPr lang="en-US" smtClean="0"/>
              <a:t>‹#›</a:t>
            </a:fld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43650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Jay Yoon Lee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0B8C0-B174-994E-B80C-8036BF688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55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Jay Yoon Lee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0B8C0-B174-994E-B80C-8036BF688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576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Jay Yoon Lee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0B8C0-B174-994E-B80C-8036BF688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57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Jay Yoon Lee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0B8C0-B174-994E-B80C-8036BF688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407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Jay Yoon Lee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0B8C0-B174-994E-B80C-8036BF688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93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Jay Yoon Lee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0B8C0-B174-994E-B80C-8036BF688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69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Jay Yoon Lee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0B8C0-B174-994E-B80C-8036BF688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723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0000"/>
                </a:solidFill>
              </a:defRPr>
            </a:lvl1pPr>
          </a:lstStyle>
          <a:p>
            <a:r>
              <a:rPr lang="en-US"/>
              <a:t>Jay Yoon Lee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12B0B8C0-B174-994E-B80C-8036BF688C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281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Apple SD 산돌고딕 Neo 일반체"/>
          <a:ea typeface="Apple SD 산돌고딕 Neo 일반체"/>
          <a:cs typeface="Apple SD 산돌고딕 Neo 일반체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Apple SD 산돌고딕 Neo 일반체"/>
          <a:ea typeface="Apple SD 산돌고딕 Neo 일반체"/>
          <a:cs typeface="Apple SD 산돌고딕 Neo 일반체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pple SD 산돌고딕 Neo 일반체"/>
          <a:ea typeface="Apple SD 산돌고딕 Neo 일반체"/>
          <a:cs typeface="Apple SD 산돌고딕 Neo 일반체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Apple SD 산돌고딕 Neo 일반체"/>
          <a:ea typeface="Apple SD 산돌고딕 Neo 일반체"/>
          <a:cs typeface="Apple SD 산돌고딕 Neo 일반체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Apple SD 산돌고딕 Neo 일반체"/>
          <a:ea typeface="Apple SD 산돌고딕 Neo 일반체"/>
          <a:cs typeface="Apple SD 산돌고딕 Neo 일반체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em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em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emf"/><Relationship Id="rId4" Type="http://schemas.openxmlformats.org/officeDocument/2006/relationships/image" Target="../media/image52.em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emf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emf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emf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emf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e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em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emf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emf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jp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emf"/><Relationship Id="rId4" Type="http://schemas.openxmlformats.org/officeDocument/2006/relationships/image" Target="../media/image15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emf"/><Relationship Id="rId4" Type="http://schemas.openxmlformats.org/officeDocument/2006/relationships/image" Target="../media/image15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38.png"/><Relationship Id="rId7" Type="http://schemas.openxmlformats.org/officeDocument/2006/relationships/image" Target="../media/image42.emf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emf"/><Relationship Id="rId4" Type="http://schemas.openxmlformats.org/officeDocument/2006/relationships/image" Target="../media/image140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1204331" y="624468"/>
            <a:ext cx="9980341" cy="2423763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-US" sz="4800" dirty="0"/>
              <a:t>Gradient-based Inference for Networks with Output Constraints</a:t>
            </a:r>
          </a:p>
        </p:txBody>
      </p:sp>
      <p:sp>
        <p:nvSpPr>
          <p:cNvPr id="4" name="Shape 55"/>
          <p:cNvSpPr txBox="1">
            <a:spLocks/>
          </p:cNvSpPr>
          <p:nvPr/>
        </p:nvSpPr>
        <p:spPr>
          <a:xfrm>
            <a:off x="1467709" y="3586118"/>
            <a:ext cx="9605451" cy="762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</a:rPr>
              <a:t>Jay Yoon Lee†    </a:t>
            </a:r>
            <a:r>
              <a:rPr lang="en-US" sz="2800" dirty="0" err="1">
                <a:solidFill>
                  <a:schemeClr val="tx1"/>
                </a:solidFill>
              </a:rPr>
              <a:t>Sanket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Vaibhav</a:t>
            </a:r>
            <a:r>
              <a:rPr lang="en-US" sz="2800" dirty="0">
                <a:solidFill>
                  <a:schemeClr val="tx1"/>
                </a:solidFill>
              </a:rPr>
              <a:t> Mehta†   Michael Wick‡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Jean-Baptiste Tristan‡		Jaime </a:t>
            </a:r>
            <a:r>
              <a:rPr lang="en-US" sz="2800" dirty="0" err="1">
                <a:solidFill>
                  <a:schemeClr val="tx1"/>
                </a:solidFill>
              </a:rPr>
              <a:t>Carbonell</a:t>
            </a:r>
            <a:r>
              <a:rPr lang="en-US" sz="2800" dirty="0">
                <a:solidFill>
                  <a:schemeClr val="tx1"/>
                </a:solidFill>
              </a:rPr>
              <a:t>†</a:t>
            </a:r>
          </a:p>
        </p:txBody>
      </p:sp>
      <p:sp>
        <p:nvSpPr>
          <p:cNvPr id="5" name="Shape 55"/>
          <p:cNvSpPr txBox="1">
            <a:spLocks/>
          </p:cNvSpPr>
          <p:nvPr/>
        </p:nvSpPr>
        <p:spPr>
          <a:xfrm>
            <a:off x="1835700" y="2899118"/>
            <a:ext cx="8520600" cy="3149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933" y="5464754"/>
            <a:ext cx="4729216" cy="11595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990" y="5374888"/>
            <a:ext cx="1372897" cy="1372897"/>
          </a:xfrm>
          <a:prstGeom prst="rect">
            <a:avLst/>
          </a:prstGeom>
        </p:spPr>
      </p:pic>
      <p:pic>
        <p:nvPicPr>
          <p:cNvPr id="12" name="Picture 11" descr="Oracle logo in white on red staging background" title="Oracle red badge logo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074" y="5619140"/>
            <a:ext cx="2349772" cy="85915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3046" y="5639036"/>
            <a:ext cx="352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‡ </a:t>
            </a:r>
          </a:p>
        </p:txBody>
      </p:sp>
      <p:sp>
        <p:nvSpPr>
          <p:cNvPr id="3" name="Rectangle 2"/>
          <p:cNvSpPr/>
          <p:nvPr/>
        </p:nvSpPr>
        <p:spPr>
          <a:xfrm>
            <a:off x="8584922" y="5464754"/>
            <a:ext cx="352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† </a:t>
            </a:r>
          </a:p>
        </p:txBody>
      </p:sp>
    </p:spTree>
    <p:extLst>
      <p:ext uri="{BB962C8B-B14F-4D97-AF65-F5344CB8AC3E}">
        <p14:creationId xmlns:p14="http://schemas.microsoft.com/office/powerpoint/2010/main" val="3820587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699" y="1482065"/>
            <a:ext cx="9002629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Black box trained with cross-entropy loss</a:t>
            </a:r>
          </a:p>
          <a:p>
            <a:pPr lvl="1"/>
            <a:r>
              <a:rPr lang="en-US" altLang="ko-KR" sz="2400" dirty="0">
                <a:sym typeface="Verdana"/>
              </a:rPr>
              <a:t>Maximizing log-likelihood of (input, true output) pair.</a:t>
            </a:r>
          </a:p>
          <a:p>
            <a:pPr lvl="1"/>
            <a:r>
              <a:rPr lang="en-US" altLang="ko-KR" sz="2400" dirty="0">
                <a:sym typeface="Verdana"/>
              </a:rPr>
              <a:t>Often requires massive dataset.</a:t>
            </a:r>
            <a:r>
              <a:rPr lang="ko-KR" altLang="en-US" sz="2400" dirty="0">
                <a:sym typeface="Verdana"/>
              </a:rPr>
              <a:t> </a:t>
            </a:r>
            <a:r>
              <a:rPr lang="en-US" altLang="ko-KR" sz="2400" dirty="0">
                <a:sym typeface="Verdana"/>
              </a:rPr>
              <a:t>(not very good on small data)</a:t>
            </a:r>
          </a:p>
          <a:p>
            <a:r>
              <a:rPr lang="en-US" altLang="ko-KR" sz="2800" dirty="0">
                <a:solidFill>
                  <a:schemeClr val="tx1"/>
                </a:solidFill>
                <a:sym typeface="Verdana"/>
              </a:rPr>
              <a:t>Can we </a:t>
            </a:r>
            <a:r>
              <a:rPr lang="en-US" altLang="ko-KR" sz="2800" b="1" i="1" dirty="0">
                <a:solidFill>
                  <a:srgbClr val="0070C0"/>
                </a:solidFill>
                <a:sym typeface="Verdana"/>
              </a:rPr>
              <a:t>leverage the known constraints?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/>
              <a:t>Typical neural model training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0" name="Right Arrow 9"/>
          <p:cNvSpPr/>
          <p:nvPr/>
        </p:nvSpPr>
        <p:spPr>
          <a:xfrm rot="16200000">
            <a:off x="3999467" y="4263094"/>
            <a:ext cx="734028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962366" y="4961452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Y</a:t>
            </a:r>
            <a:r>
              <a:rPr lang="en-US" sz="2400" dirty="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67525" y="4945866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3425908" y="3559520"/>
                <a:ext cx="5036093" cy="579581"/>
              </a:xfrm>
              <a:prstGeom prst="rect">
                <a:avLst/>
              </a:prstGeom>
              <a:solidFill>
                <a:srgbClr val="000000">
                  <a:alpha val="92000"/>
                </a:srgbClr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36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</m:oMath>
                </a14:m>
                <a:r>
                  <a:rPr lang="en-US" sz="3600" b="1" dirty="0"/>
                  <a:t> (model)</a:t>
                </a: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908" y="3559520"/>
                <a:ext cx="5036093" cy="579581"/>
              </a:xfrm>
              <a:prstGeom prst="rect">
                <a:avLst/>
              </a:prstGeom>
              <a:blipFill rotWithShape="0">
                <a:blip r:embed="rId3"/>
                <a:stretch>
                  <a:fillRect t="-26316" b="-40000"/>
                </a:stretch>
              </a:blipFill>
              <a:ln w="19050">
                <a:noFill/>
                <a:miter lim="8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18"/>
          <p:cNvSpPr/>
          <p:nvPr/>
        </p:nvSpPr>
        <p:spPr>
          <a:xfrm rot="5400000">
            <a:off x="7255741" y="4309287"/>
            <a:ext cx="734028" cy="481978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7291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99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957802" y="4011833"/>
            <a:ext cx="3402809" cy="996169"/>
          </a:xfrm>
          <a:prstGeom prst="rect">
            <a:avLst/>
          </a:prstGeom>
          <a:solidFill>
            <a:srgbClr val="008000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has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60801" y="2968832"/>
            <a:ext cx="3402809" cy="996169"/>
          </a:xfrm>
          <a:prstGeom prst="rect">
            <a:avLst/>
          </a:prstGeom>
          <a:solidFill>
            <a:srgbClr val="008000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915258" y="684867"/>
            <a:ext cx="3492172" cy="5379312"/>
          </a:xfrm>
          <a:prstGeom prst="rect">
            <a:avLst/>
          </a:prstGeom>
          <a:noFill/>
          <a:ln w="19050">
            <a:solidFill>
              <a:srgbClr val="00009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52" tIns="45727" rIns="91452" bIns="457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7964118" y="5042384"/>
            <a:ext cx="3393497" cy="996169"/>
          </a:xfrm>
          <a:prstGeom prst="rect">
            <a:avLst/>
          </a:prstGeom>
          <a:solidFill>
            <a:schemeClr val="accent3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(NP </a:t>
            </a:r>
            <a:r>
              <a:rPr lang="en-US" sz="2800" b="1" dirty="0">
                <a:solidFill>
                  <a:srgbClr val="000000"/>
                </a:solidFill>
              </a:rPr>
              <a:t>John</a:t>
            </a:r>
            <a:r>
              <a:rPr lang="en-US" sz="3600" b="1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31952" y="406400"/>
            <a:ext cx="11128097" cy="889000"/>
          </a:xfrm>
        </p:spPr>
        <p:txBody>
          <a:bodyPr/>
          <a:lstStyle/>
          <a:p>
            <a:r>
              <a:rPr lang="en-US" dirty="0"/>
              <a:t>Shift-Reduce syntax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1953" y="1373741"/>
            <a:ext cx="11128097" cy="343299"/>
          </a:xfrm>
        </p:spPr>
        <p:txBody>
          <a:bodyPr/>
          <a:lstStyle/>
          <a:p>
            <a:r>
              <a:rPr lang="en-US" dirty="0"/>
              <a:t>Proposed model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531290" y="1981202"/>
            <a:ext cx="8043573" cy="3819023"/>
          </a:xfrm>
        </p:spPr>
        <p:txBody>
          <a:bodyPr>
            <a:noAutofit/>
          </a:bodyPr>
          <a:lstStyle/>
          <a:p>
            <a:r>
              <a:rPr lang="en-US" dirty="0">
                <a:ea typeface="Apple SD 산돌고딕 Neo 일반체"/>
                <a:sym typeface="Verdana"/>
              </a:rPr>
              <a:t>Original sentence</a:t>
            </a:r>
            <a:br>
              <a:rPr lang="en-US" dirty="0">
                <a:ea typeface="Apple SD 산돌고딕 Neo 일반체"/>
                <a:sym typeface="Verdana"/>
              </a:rPr>
            </a:br>
            <a:r>
              <a:rPr lang="en-US" b="1" dirty="0">
                <a:solidFill>
                  <a:srgbClr val="000000"/>
                </a:solidFill>
                <a:ea typeface="Apple SD 산돌고딕 Neo 일반체"/>
                <a:sym typeface="Verdana"/>
              </a:rPr>
              <a:t>John has a dog . </a:t>
            </a:r>
          </a:p>
          <a:p>
            <a:r>
              <a:rPr lang="en-US" dirty="0">
                <a:ea typeface="Apple SD 산돌고딕 Neo 일반체"/>
                <a:sym typeface="Verdana"/>
              </a:rPr>
              <a:t>Shift-Reduce command</a:t>
            </a:r>
            <a:br>
              <a:rPr lang="en-US" dirty="0">
                <a:ea typeface="Apple SD 산돌고딕 Neo 일반체"/>
                <a:sym typeface="Verdana"/>
              </a:rPr>
            </a:br>
            <a:r>
              <a:rPr lang="en-US" b="1" dirty="0">
                <a:solidFill>
                  <a:srgbClr val="000000"/>
                </a:solidFill>
                <a:ea typeface="Apple SD 산돌고딕 Neo 일반체"/>
                <a:sym typeface="Verdana"/>
              </a:rPr>
              <a:t>s R-1-NP s s s R-2-NP R-2-VP s R-3-S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2939" y="3536374"/>
            <a:ext cx="2431767" cy="50032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2940" y="2468511"/>
            <a:ext cx="2233293" cy="50032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40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100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957802" y="4011833"/>
            <a:ext cx="3402809" cy="996169"/>
          </a:xfrm>
          <a:prstGeom prst="rect">
            <a:avLst/>
          </a:prstGeom>
          <a:solidFill>
            <a:srgbClr val="008000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has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60801" y="2968832"/>
            <a:ext cx="3402809" cy="996169"/>
          </a:xfrm>
          <a:prstGeom prst="rect">
            <a:avLst/>
          </a:prstGeom>
          <a:solidFill>
            <a:srgbClr val="008000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51344" y="1925829"/>
            <a:ext cx="3402809" cy="996169"/>
          </a:xfrm>
          <a:prstGeom prst="rect">
            <a:avLst/>
          </a:prstGeom>
          <a:solidFill>
            <a:srgbClr val="008000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dog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915258" y="684867"/>
            <a:ext cx="3492172" cy="5379312"/>
          </a:xfrm>
          <a:prstGeom prst="rect">
            <a:avLst/>
          </a:prstGeom>
          <a:noFill/>
          <a:ln w="19050">
            <a:solidFill>
              <a:srgbClr val="00009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52" tIns="45727" rIns="91452" bIns="457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/>
          </a:p>
        </p:txBody>
      </p:sp>
      <p:sp>
        <p:nvSpPr>
          <p:cNvPr id="20" name="TextBox 19"/>
          <p:cNvSpPr txBox="1"/>
          <p:nvPr/>
        </p:nvSpPr>
        <p:spPr>
          <a:xfrm>
            <a:off x="7964118" y="5042384"/>
            <a:ext cx="3393497" cy="996169"/>
          </a:xfrm>
          <a:prstGeom prst="rect">
            <a:avLst/>
          </a:prstGeom>
          <a:solidFill>
            <a:schemeClr val="accent3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(NP </a:t>
            </a:r>
            <a:r>
              <a:rPr lang="en-US" sz="2800" b="1" dirty="0">
                <a:solidFill>
                  <a:srgbClr val="000000"/>
                </a:solidFill>
              </a:rPr>
              <a:t>John</a:t>
            </a:r>
            <a:r>
              <a:rPr lang="en-US" sz="3600" b="1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531952" y="406400"/>
            <a:ext cx="11128097" cy="889000"/>
          </a:xfrm>
        </p:spPr>
        <p:txBody>
          <a:bodyPr/>
          <a:lstStyle/>
          <a:p>
            <a:r>
              <a:rPr lang="en-US" dirty="0"/>
              <a:t>Shift-Reduce syntax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1953" y="1373741"/>
            <a:ext cx="11128097" cy="343299"/>
          </a:xfrm>
        </p:spPr>
        <p:txBody>
          <a:bodyPr/>
          <a:lstStyle/>
          <a:p>
            <a:r>
              <a:rPr lang="en-US" dirty="0"/>
              <a:t>Proposed model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531290" y="1981202"/>
            <a:ext cx="8043573" cy="3819023"/>
          </a:xfrm>
        </p:spPr>
        <p:txBody>
          <a:bodyPr>
            <a:noAutofit/>
          </a:bodyPr>
          <a:lstStyle/>
          <a:p>
            <a:r>
              <a:rPr lang="en-US" dirty="0">
                <a:ea typeface="Apple SD 산돌고딕 Neo 일반체"/>
                <a:sym typeface="Verdana"/>
              </a:rPr>
              <a:t>Original sentence</a:t>
            </a:r>
            <a:br>
              <a:rPr lang="en-US" dirty="0">
                <a:ea typeface="Apple SD 산돌고딕 Neo 일반체"/>
                <a:sym typeface="Verdana"/>
              </a:rPr>
            </a:br>
            <a:r>
              <a:rPr lang="en-US" b="1" dirty="0">
                <a:solidFill>
                  <a:srgbClr val="000000"/>
                </a:solidFill>
                <a:ea typeface="Apple SD 산돌고딕 Neo 일반체"/>
                <a:sym typeface="Verdana"/>
              </a:rPr>
              <a:t>John has a dog .</a:t>
            </a:r>
          </a:p>
          <a:p>
            <a:r>
              <a:rPr lang="en-US" dirty="0">
                <a:ea typeface="Apple SD 산돌고딕 Neo 일반체"/>
                <a:sym typeface="Verdana"/>
              </a:rPr>
              <a:t>Shift-Reduce command</a:t>
            </a:r>
            <a:br>
              <a:rPr lang="en-US" dirty="0">
                <a:ea typeface="Apple SD 산돌고딕 Neo 일반체"/>
                <a:sym typeface="Verdana"/>
              </a:rPr>
            </a:br>
            <a:r>
              <a:rPr lang="en-US" b="1" dirty="0">
                <a:solidFill>
                  <a:srgbClr val="000000"/>
                </a:solidFill>
                <a:ea typeface="Apple SD 산돌고딕 Neo 일반체"/>
                <a:sym typeface="Verdana"/>
              </a:rPr>
              <a:t>s R-1-NP s s s R-2-NP R-2-VP s R-3-S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2940" y="3529286"/>
            <a:ext cx="2701126" cy="50032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2940" y="2461423"/>
            <a:ext cx="2991748" cy="50032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2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101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64118" y="5042384"/>
            <a:ext cx="3393497" cy="996169"/>
          </a:xfrm>
          <a:prstGeom prst="rect">
            <a:avLst/>
          </a:prstGeom>
          <a:solidFill>
            <a:schemeClr val="accent3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(NP </a:t>
            </a:r>
            <a:r>
              <a:rPr lang="en-US" sz="2800" b="1" dirty="0">
                <a:solidFill>
                  <a:srgbClr val="000000"/>
                </a:solidFill>
              </a:rPr>
              <a:t>John</a:t>
            </a:r>
            <a:r>
              <a:rPr lang="en-US" sz="3600" b="1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67114" y="4011833"/>
            <a:ext cx="3393497" cy="996169"/>
          </a:xfrm>
          <a:prstGeom prst="rect">
            <a:avLst/>
          </a:prstGeom>
          <a:solidFill>
            <a:srgbClr val="008000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has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70113" y="2968832"/>
            <a:ext cx="3393497" cy="996169"/>
          </a:xfrm>
          <a:prstGeom prst="rect">
            <a:avLst/>
          </a:prstGeom>
          <a:solidFill>
            <a:srgbClr val="008000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60656" y="1925829"/>
            <a:ext cx="3393497" cy="996169"/>
          </a:xfrm>
          <a:prstGeom prst="rect">
            <a:avLst/>
          </a:prstGeom>
          <a:solidFill>
            <a:srgbClr val="008000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dog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915258" y="684867"/>
            <a:ext cx="3492172" cy="5379312"/>
          </a:xfrm>
          <a:prstGeom prst="rect">
            <a:avLst/>
          </a:prstGeom>
          <a:noFill/>
          <a:ln w="19050">
            <a:solidFill>
              <a:srgbClr val="00009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52" tIns="45727" rIns="91452" bIns="457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531952" y="406400"/>
            <a:ext cx="11128097" cy="889000"/>
          </a:xfrm>
        </p:spPr>
        <p:txBody>
          <a:bodyPr/>
          <a:lstStyle/>
          <a:p>
            <a:r>
              <a:rPr lang="en-US" dirty="0"/>
              <a:t>Shift-Reduce syntax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1953" y="1373741"/>
            <a:ext cx="11128097" cy="343299"/>
          </a:xfrm>
        </p:spPr>
        <p:txBody>
          <a:bodyPr/>
          <a:lstStyle/>
          <a:p>
            <a:r>
              <a:rPr lang="en-US" dirty="0"/>
              <a:t>Proposed model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531290" y="1981202"/>
            <a:ext cx="8043573" cy="3819023"/>
          </a:xfrm>
        </p:spPr>
        <p:txBody>
          <a:bodyPr>
            <a:noAutofit/>
          </a:bodyPr>
          <a:lstStyle/>
          <a:p>
            <a:r>
              <a:rPr lang="en-US" dirty="0">
                <a:ea typeface="Apple SD 산돌고딕 Neo 일반체"/>
                <a:sym typeface="Verdana"/>
              </a:rPr>
              <a:t>Original sentence</a:t>
            </a:r>
            <a:br>
              <a:rPr lang="en-US" dirty="0">
                <a:ea typeface="Apple SD 산돌고딕 Neo 일반체"/>
                <a:sym typeface="Verdana"/>
              </a:rPr>
            </a:br>
            <a:r>
              <a:rPr lang="en-US" b="1" dirty="0">
                <a:solidFill>
                  <a:srgbClr val="000000"/>
                </a:solidFill>
                <a:ea typeface="Apple SD 산돌고딕 Neo 일반체"/>
                <a:sym typeface="Verdana"/>
              </a:rPr>
              <a:t>John has a dog .</a:t>
            </a:r>
          </a:p>
          <a:p>
            <a:r>
              <a:rPr lang="en-US" dirty="0">
                <a:ea typeface="Apple SD 산돌고딕 Neo 일반체"/>
                <a:sym typeface="Verdana"/>
              </a:rPr>
              <a:t>Shift-Reduce command</a:t>
            </a:r>
            <a:br>
              <a:rPr lang="en-US" dirty="0">
                <a:ea typeface="Apple SD 산돌고딕 Neo 일반체"/>
                <a:sym typeface="Verdana"/>
              </a:rPr>
            </a:br>
            <a:r>
              <a:rPr lang="en-US" b="1" dirty="0">
                <a:solidFill>
                  <a:srgbClr val="000000"/>
                </a:solidFill>
                <a:ea typeface="Apple SD 산돌고딕 Neo 일반체"/>
                <a:sym typeface="Verdana"/>
              </a:rPr>
              <a:t>s R-1-NP s s s R-2-NP R-2-VP s R-3-S</a:t>
            </a:r>
          </a:p>
        </p:txBody>
      </p:sp>
      <p:sp>
        <p:nvSpPr>
          <p:cNvPr id="6" name="Left Bracket 5"/>
          <p:cNvSpPr/>
          <p:nvPr/>
        </p:nvSpPr>
        <p:spPr>
          <a:xfrm>
            <a:off x="7181105" y="2028735"/>
            <a:ext cx="635184" cy="1905244"/>
          </a:xfrm>
          <a:prstGeom prst="leftBracket">
            <a:avLst/>
          </a:prstGeom>
          <a:noFill/>
          <a:ln w="76200" cmpd="sng">
            <a:solidFill>
              <a:srgbClr val="FF66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52" tIns="45727" rIns="91452" bIns="45727" rtlCol="0" anchor="ctr"/>
          <a:lstStyle/>
          <a:p>
            <a:pPr algn="ctr"/>
            <a:endParaRPr lang="en-US" sz="2400"/>
          </a:p>
        </p:txBody>
      </p:sp>
      <p:sp>
        <p:nvSpPr>
          <p:cNvPr id="15" name="TextBox 14"/>
          <p:cNvSpPr txBox="1"/>
          <p:nvPr/>
        </p:nvSpPr>
        <p:spPr>
          <a:xfrm>
            <a:off x="691739" y="2474880"/>
            <a:ext cx="3306103" cy="493952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2939" y="3536374"/>
            <a:ext cx="2750745" cy="50032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10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102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46041" y="5042384"/>
            <a:ext cx="3432387" cy="996169"/>
          </a:xfrm>
          <a:prstGeom prst="rect">
            <a:avLst/>
          </a:prstGeom>
          <a:solidFill>
            <a:schemeClr val="accent3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(NP </a:t>
            </a:r>
            <a:r>
              <a:rPr lang="en-US" sz="2800" b="1" dirty="0">
                <a:solidFill>
                  <a:srgbClr val="000000"/>
                </a:solidFill>
              </a:rPr>
              <a:t>John</a:t>
            </a:r>
            <a:r>
              <a:rPr lang="en-US" sz="3600" b="1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49039" y="4011833"/>
            <a:ext cx="3432387" cy="996169"/>
          </a:xfrm>
          <a:prstGeom prst="rect">
            <a:avLst/>
          </a:prstGeom>
          <a:solidFill>
            <a:srgbClr val="008000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has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51903" y="2996805"/>
            <a:ext cx="3432387" cy="996169"/>
          </a:xfrm>
          <a:prstGeom prst="rect">
            <a:avLst/>
          </a:prstGeom>
          <a:solidFill>
            <a:schemeClr val="accent3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(NP </a:t>
            </a:r>
            <a:r>
              <a:rPr lang="en-US" sz="2800" b="1" dirty="0">
                <a:solidFill>
                  <a:srgbClr val="000000"/>
                </a:solidFill>
              </a:rPr>
              <a:t>a dog</a:t>
            </a:r>
            <a:r>
              <a:rPr lang="en-US" sz="3600" b="1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915258" y="684867"/>
            <a:ext cx="3492172" cy="5379312"/>
          </a:xfrm>
          <a:prstGeom prst="rect">
            <a:avLst/>
          </a:prstGeom>
          <a:noFill/>
          <a:ln w="19050">
            <a:solidFill>
              <a:srgbClr val="00009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52" tIns="45727" rIns="91452" bIns="457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531952" y="406400"/>
            <a:ext cx="11128097" cy="889000"/>
          </a:xfrm>
        </p:spPr>
        <p:txBody>
          <a:bodyPr/>
          <a:lstStyle/>
          <a:p>
            <a:r>
              <a:rPr lang="en-US" dirty="0"/>
              <a:t>Shift-Reduce syntax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1953" y="1373741"/>
            <a:ext cx="11128097" cy="343299"/>
          </a:xfrm>
        </p:spPr>
        <p:txBody>
          <a:bodyPr/>
          <a:lstStyle/>
          <a:p>
            <a:r>
              <a:rPr lang="en-US" dirty="0"/>
              <a:t>Proposed model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531290" y="1981202"/>
            <a:ext cx="8043573" cy="3819023"/>
          </a:xfrm>
        </p:spPr>
        <p:txBody>
          <a:bodyPr>
            <a:noAutofit/>
          </a:bodyPr>
          <a:lstStyle/>
          <a:p>
            <a:r>
              <a:rPr lang="en-US" dirty="0">
                <a:ea typeface="Apple SD 산돌고딕 Neo 일반체"/>
                <a:sym typeface="Verdana"/>
              </a:rPr>
              <a:t>Original sentence</a:t>
            </a:r>
            <a:br>
              <a:rPr lang="en-US" dirty="0">
                <a:ea typeface="Apple SD 산돌고딕 Neo 일반체"/>
                <a:sym typeface="Verdana"/>
              </a:rPr>
            </a:br>
            <a:r>
              <a:rPr lang="en-US" b="1" dirty="0">
                <a:solidFill>
                  <a:srgbClr val="000000"/>
                </a:solidFill>
                <a:ea typeface="Apple SD 산돌고딕 Neo 일반체"/>
                <a:sym typeface="Verdana"/>
              </a:rPr>
              <a:t>John has a dog .</a:t>
            </a:r>
          </a:p>
          <a:p>
            <a:r>
              <a:rPr lang="en-US" dirty="0">
                <a:ea typeface="Apple SD 산돌고딕 Neo 일반체"/>
                <a:sym typeface="Verdana"/>
              </a:rPr>
              <a:t>Shift-Reduce command</a:t>
            </a:r>
            <a:br>
              <a:rPr lang="en-US" dirty="0">
                <a:ea typeface="Apple SD 산돌고딕 Neo 일반체"/>
                <a:sym typeface="Verdana"/>
              </a:rPr>
            </a:br>
            <a:r>
              <a:rPr lang="en-US" b="1" dirty="0">
                <a:solidFill>
                  <a:srgbClr val="000000"/>
                </a:solidFill>
                <a:ea typeface="Apple SD 산돌고딕 Neo 일반체"/>
                <a:sym typeface="Verdana"/>
              </a:rPr>
              <a:t>s R-1-NP s s s R-2-NP R-2-VP s R-3-S</a:t>
            </a:r>
          </a:p>
        </p:txBody>
      </p:sp>
      <p:sp>
        <p:nvSpPr>
          <p:cNvPr id="27" name="Left Bracket 26"/>
          <p:cNvSpPr/>
          <p:nvPr/>
        </p:nvSpPr>
        <p:spPr>
          <a:xfrm>
            <a:off x="7198748" y="3087205"/>
            <a:ext cx="635184" cy="1905244"/>
          </a:xfrm>
          <a:prstGeom prst="leftBracket">
            <a:avLst/>
          </a:prstGeom>
          <a:noFill/>
          <a:ln w="76200" cmpd="sng">
            <a:solidFill>
              <a:srgbClr val="FF66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52" tIns="45727" rIns="91452" bIns="45727" rtlCol="0" anchor="ctr"/>
          <a:lstStyle/>
          <a:p>
            <a:pPr algn="ctr"/>
            <a:endParaRPr lang="en-US" sz="2400"/>
          </a:p>
        </p:txBody>
      </p:sp>
      <p:sp>
        <p:nvSpPr>
          <p:cNvPr id="15" name="TextBox 14"/>
          <p:cNvSpPr txBox="1"/>
          <p:nvPr/>
        </p:nvSpPr>
        <p:spPr>
          <a:xfrm>
            <a:off x="670475" y="2399199"/>
            <a:ext cx="3029656" cy="493952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2939" y="3529286"/>
            <a:ext cx="4097535" cy="50032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85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7915258" y="684867"/>
            <a:ext cx="3492172" cy="5379312"/>
          </a:xfrm>
          <a:prstGeom prst="rect">
            <a:avLst/>
          </a:prstGeom>
          <a:noFill/>
          <a:ln w="19050">
            <a:solidFill>
              <a:srgbClr val="00009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52" tIns="45727" rIns="91452" bIns="457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103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51903" y="5042384"/>
            <a:ext cx="3405712" cy="996169"/>
          </a:xfrm>
          <a:prstGeom prst="rect">
            <a:avLst/>
          </a:prstGeom>
          <a:solidFill>
            <a:schemeClr val="accent3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(NP </a:t>
            </a:r>
            <a:r>
              <a:rPr lang="en-US" sz="2800" b="1" dirty="0">
                <a:solidFill>
                  <a:srgbClr val="000000"/>
                </a:solidFill>
              </a:rPr>
              <a:t>John</a:t>
            </a:r>
            <a:r>
              <a:rPr lang="en-US" sz="3600" b="1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531290" y="1981202"/>
            <a:ext cx="8043573" cy="3819023"/>
          </a:xfrm>
        </p:spPr>
        <p:txBody>
          <a:bodyPr>
            <a:noAutofit/>
          </a:bodyPr>
          <a:lstStyle/>
          <a:p>
            <a:r>
              <a:rPr lang="en-US" dirty="0">
                <a:ea typeface="Apple SD 산돌고딕 Neo 일반체"/>
                <a:sym typeface="Verdana"/>
              </a:rPr>
              <a:t>Original sentence</a:t>
            </a:r>
            <a:br>
              <a:rPr lang="en-US" dirty="0">
                <a:ea typeface="Apple SD 산돌고딕 Neo 일반체"/>
                <a:sym typeface="Verdana"/>
              </a:rPr>
            </a:br>
            <a:r>
              <a:rPr lang="en-US" b="1" dirty="0">
                <a:solidFill>
                  <a:srgbClr val="000000"/>
                </a:solidFill>
                <a:ea typeface="Apple SD 산돌고딕 Neo 일반체"/>
                <a:sym typeface="Verdana"/>
              </a:rPr>
              <a:t>John has a dog .</a:t>
            </a:r>
          </a:p>
          <a:p>
            <a:r>
              <a:rPr lang="en-US" dirty="0">
                <a:ea typeface="Apple SD 산돌고딕 Neo 일반체"/>
                <a:sym typeface="Verdana"/>
              </a:rPr>
              <a:t>Shift-Reduce command</a:t>
            </a:r>
            <a:br>
              <a:rPr lang="en-US" dirty="0">
                <a:ea typeface="Apple SD 산돌고딕 Neo 일반체"/>
                <a:sym typeface="Verdana"/>
              </a:rPr>
            </a:br>
            <a:r>
              <a:rPr lang="en-US" b="1" dirty="0">
                <a:solidFill>
                  <a:srgbClr val="000000"/>
                </a:solidFill>
                <a:ea typeface="Apple SD 산돌고딕 Neo 일반체"/>
                <a:sym typeface="Verdana"/>
              </a:rPr>
              <a:t>s R-1-NP s s s R-2-NP R-2-VP s R-3-S.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45548" y="4010317"/>
            <a:ext cx="3405712" cy="996169"/>
          </a:xfrm>
          <a:prstGeom prst="rect">
            <a:avLst/>
          </a:prstGeom>
          <a:solidFill>
            <a:schemeClr val="accent3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(VP </a:t>
            </a:r>
            <a:r>
              <a:rPr lang="en-US" sz="2800" b="1" dirty="0">
                <a:solidFill>
                  <a:srgbClr val="000000"/>
                </a:solidFill>
              </a:rPr>
              <a:t>has </a:t>
            </a:r>
            <a:r>
              <a:rPr lang="en-US" sz="3600" b="1" dirty="0">
                <a:solidFill>
                  <a:srgbClr val="000000"/>
                </a:solidFill>
              </a:rPr>
              <a:t>(NP </a:t>
            </a:r>
            <a:r>
              <a:rPr lang="en-US" sz="2800" b="1" dirty="0">
                <a:solidFill>
                  <a:srgbClr val="000000"/>
                </a:solidFill>
              </a:rPr>
              <a:t>a dog</a:t>
            </a:r>
            <a:r>
              <a:rPr lang="en-US" sz="3600" b="1" dirty="0">
                <a:solidFill>
                  <a:srgbClr val="000000"/>
                </a:solidFill>
              </a:rPr>
              <a:t>) )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31952" y="406400"/>
            <a:ext cx="11128097" cy="889000"/>
          </a:xfrm>
        </p:spPr>
        <p:txBody>
          <a:bodyPr/>
          <a:lstStyle/>
          <a:p>
            <a:r>
              <a:rPr lang="en-US" dirty="0"/>
              <a:t>Shift-Reduce syntax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1953" y="1373741"/>
            <a:ext cx="11128097" cy="343299"/>
          </a:xfrm>
        </p:spPr>
        <p:txBody>
          <a:bodyPr/>
          <a:lstStyle/>
          <a:p>
            <a:r>
              <a:rPr lang="en-US" dirty="0"/>
              <a:t>Proposed model</a:t>
            </a:r>
          </a:p>
        </p:txBody>
      </p:sp>
      <p:sp>
        <p:nvSpPr>
          <p:cNvPr id="21" name="Right Arrow 20"/>
          <p:cNvSpPr/>
          <p:nvPr/>
        </p:nvSpPr>
        <p:spPr>
          <a:xfrm>
            <a:off x="6792939" y="4286803"/>
            <a:ext cx="952776" cy="370464"/>
          </a:xfrm>
          <a:prstGeom prst="rightArrow">
            <a:avLst/>
          </a:prstGeom>
          <a:solidFill>
            <a:schemeClr val="accent3"/>
          </a:solidFill>
          <a:ln w="19050">
            <a:solidFill>
              <a:srgbClr val="FF66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52" tIns="45727" rIns="91452" bIns="457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/>
          </a:p>
        </p:txBody>
      </p:sp>
      <p:sp>
        <p:nvSpPr>
          <p:cNvPr id="16" name="TextBox 15"/>
          <p:cNvSpPr txBox="1"/>
          <p:nvPr/>
        </p:nvSpPr>
        <p:spPr>
          <a:xfrm>
            <a:off x="670474" y="2399199"/>
            <a:ext cx="3008391" cy="493952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2939" y="3536374"/>
            <a:ext cx="5508121" cy="50032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60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7915258" y="684867"/>
            <a:ext cx="3492172" cy="5379312"/>
          </a:xfrm>
          <a:prstGeom prst="rect">
            <a:avLst/>
          </a:prstGeom>
          <a:noFill/>
          <a:ln w="19050">
            <a:solidFill>
              <a:srgbClr val="00009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52" tIns="45727" rIns="91452" bIns="457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104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51903" y="5042384"/>
            <a:ext cx="3405712" cy="996169"/>
          </a:xfrm>
          <a:prstGeom prst="rect">
            <a:avLst/>
          </a:prstGeom>
          <a:solidFill>
            <a:schemeClr val="accent3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(NP </a:t>
            </a:r>
            <a:r>
              <a:rPr lang="en-US" sz="2800" b="1" dirty="0">
                <a:solidFill>
                  <a:srgbClr val="000000"/>
                </a:solidFill>
              </a:rPr>
              <a:t>John</a:t>
            </a:r>
            <a:r>
              <a:rPr lang="en-US" sz="3600" b="1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45548" y="4010317"/>
            <a:ext cx="3405712" cy="996169"/>
          </a:xfrm>
          <a:prstGeom prst="rect">
            <a:avLst/>
          </a:prstGeom>
          <a:solidFill>
            <a:schemeClr val="accent3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(VP </a:t>
            </a:r>
            <a:r>
              <a:rPr lang="en-US" sz="2800" b="1" dirty="0">
                <a:solidFill>
                  <a:srgbClr val="000000"/>
                </a:solidFill>
              </a:rPr>
              <a:t>has </a:t>
            </a:r>
            <a:r>
              <a:rPr lang="en-US" sz="3600" b="1" dirty="0">
                <a:solidFill>
                  <a:srgbClr val="000000"/>
                </a:solidFill>
              </a:rPr>
              <a:t>(NP </a:t>
            </a:r>
            <a:r>
              <a:rPr lang="en-US" sz="2800" b="1" dirty="0">
                <a:solidFill>
                  <a:srgbClr val="000000"/>
                </a:solidFill>
              </a:rPr>
              <a:t>a dog</a:t>
            </a:r>
            <a:r>
              <a:rPr lang="en-US" sz="3600" b="1" dirty="0">
                <a:solidFill>
                  <a:srgbClr val="000000"/>
                </a:solidFill>
              </a:rPr>
              <a:t>) )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31952" y="406400"/>
            <a:ext cx="11128097" cy="889000"/>
          </a:xfrm>
        </p:spPr>
        <p:txBody>
          <a:bodyPr/>
          <a:lstStyle/>
          <a:p>
            <a:r>
              <a:rPr lang="en-US" dirty="0"/>
              <a:t>Shift-Reduce syntax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1953" y="1373741"/>
            <a:ext cx="11128097" cy="343299"/>
          </a:xfrm>
        </p:spPr>
        <p:txBody>
          <a:bodyPr/>
          <a:lstStyle/>
          <a:p>
            <a:r>
              <a:rPr lang="en-US" dirty="0"/>
              <a:t>Proposed model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13751" y="2988645"/>
            <a:ext cx="3432387" cy="996169"/>
          </a:xfrm>
          <a:prstGeom prst="rect">
            <a:avLst/>
          </a:prstGeom>
          <a:solidFill>
            <a:srgbClr val="008000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531290" y="1981202"/>
            <a:ext cx="8043573" cy="3819023"/>
          </a:xfrm>
        </p:spPr>
        <p:txBody>
          <a:bodyPr>
            <a:noAutofit/>
          </a:bodyPr>
          <a:lstStyle/>
          <a:p>
            <a:r>
              <a:rPr lang="en-US" dirty="0">
                <a:ea typeface="Apple SD 산돌고딕 Neo 일반체"/>
                <a:sym typeface="Verdana"/>
              </a:rPr>
              <a:t>Original sentence</a:t>
            </a:r>
            <a:br>
              <a:rPr lang="en-US" dirty="0">
                <a:ea typeface="Apple SD 산돌고딕 Neo 일반체"/>
                <a:sym typeface="Verdana"/>
              </a:rPr>
            </a:br>
            <a:r>
              <a:rPr lang="en-US" b="1" dirty="0">
                <a:solidFill>
                  <a:srgbClr val="000000"/>
                </a:solidFill>
                <a:ea typeface="Apple SD 산돌고딕 Neo 일반체"/>
                <a:sym typeface="Verdana"/>
              </a:rPr>
              <a:t>John has a dog .</a:t>
            </a:r>
          </a:p>
          <a:p>
            <a:r>
              <a:rPr lang="en-US" dirty="0">
                <a:ea typeface="Apple SD 산돌고딕 Neo 일반체"/>
                <a:sym typeface="Verdana"/>
              </a:rPr>
              <a:t>Shift-Reduce command</a:t>
            </a:r>
            <a:br>
              <a:rPr lang="en-US" dirty="0">
                <a:ea typeface="Apple SD 산돌고딕 Neo 일반체"/>
                <a:sym typeface="Verdana"/>
              </a:rPr>
            </a:br>
            <a:r>
              <a:rPr lang="en-US" b="1" dirty="0">
                <a:solidFill>
                  <a:srgbClr val="000000"/>
                </a:solidFill>
                <a:ea typeface="Apple SD 산돌고딕 Neo 일반체"/>
                <a:sym typeface="Verdana"/>
              </a:rPr>
              <a:t>s R-1-NP s s s R-2-NP R-2-VP s R-3-S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0474" y="2399199"/>
            <a:ext cx="3306103" cy="493952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2939" y="3536374"/>
            <a:ext cx="5827098" cy="50032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46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7915258" y="684867"/>
            <a:ext cx="3492172" cy="5379312"/>
          </a:xfrm>
          <a:prstGeom prst="rect">
            <a:avLst/>
          </a:prstGeom>
          <a:noFill/>
          <a:ln w="19050">
            <a:solidFill>
              <a:srgbClr val="00009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52" tIns="45727" rIns="91452" bIns="457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105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51903" y="5042384"/>
            <a:ext cx="3405712" cy="996169"/>
          </a:xfrm>
          <a:prstGeom prst="rect">
            <a:avLst/>
          </a:prstGeom>
          <a:solidFill>
            <a:schemeClr val="accent3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(NP </a:t>
            </a:r>
            <a:r>
              <a:rPr lang="en-US" sz="2800" b="1" dirty="0">
                <a:solidFill>
                  <a:srgbClr val="000000"/>
                </a:solidFill>
              </a:rPr>
              <a:t>John</a:t>
            </a:r>
            <a:r>
              <a:rPr lang="en-US" sz="3600" b="1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45548" y="4010317"/>
            <a:ext cx="3405712" cy="996169"/>
          </a:xfrm>
          <a:prstGeom prst="rect">
            <a:avLst/>
          </a:prstGeom>
          <a:solidFill>
            <a:schemeClr val="accent3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(VP </a:t>
            </a:r>
            <a:r>
              <a:rPr lang="en-US" sz="2800" b="1" dirty="0">
                <a:solidFill>
                  <a:srgbClr val="000000"/>
                </a:solidFill>
              </a:rPr>
              <a:t>has </a:t>
            </a:r>
            <a:r>
              <a:rPr lang="en-US" sz="3600" b="1" dirty="0">
                <a:solidFill>
                  <a:srgbClr val="000000"/>
                </a:solidFill>
              </a:rPr>
              <a:t>(NP </a:t>
            </a:r>
            <a:r>
              <a:rPr lang="en-US" sz="2800" b="1" dirty="0">
                <a:solidFill>
                  <a:srgbClr val="000000"/>
                </a:solidFill>
              </a:rPr>
              <a:t>a dog</a:t>
            </a:r>
            <a:r>
              <a:rPr lang="en-US" sz="3600" b="1" dirty="0">
                <a:solidFill>
                  <a:srgbClr val="000000"/>
                </a:solidFill>
              </a:rPr>
              <a:t>) )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31952" y="406400"/>
            <a:ext cx="11128097" cy="889000"/>
          </a:xfrm>
        </p:spPr>
        <p:txBody>
          <a:bodyPr/>
          <a:lstStyle/>
          <a:p>
            <a:r>
              <a:rPr lang="en-US" dirty="0"/>
              <a:t>Shift-Reduce syntax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1953" y="1373741"/>
            <a:ext cx="11128097" cy="343299"/>
          </a:xfrm>
        </p:spPr>
        <p:txBody>
          <a:bodyPr/>
          <a:lstStyle/>
          <a:p>
            <a:r>
              <a:rPr lang="en-US" dirty="0"/>
              <a:t>Proposed model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13751" y="2988645"/>
            <a:ext cx="3432387" cy="996169"/>
          </a:xfrm>
          <a:prstGeom prst="rect">
            <a:avLst/>
          </a:prstGeom>
          <a:solidFill>
            <a:srgbClr val="008000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531290" y="1981202"/>
            <a:ext cx="8043573" cy="3819023"/>
          </a:xfrm>
        </p:spPr>
        <p:txBody>
          <a:bodyPr>
            <a:noAutofit/>
          </a:bodyPr>
          <a:lstStyle/>
          <a:p>
            <a:r>
              <a:rPr lang="en-US" dirty="0">
                <a:ea typeface="Apple SD 산돌고딕 Neo 일반체"/>
                <a:sym typeface="Verdana"/>
              </a:rPr>
              <a:t>Original sentence</a:t>
            </a:r>
            <a:br>
              <a:rPr lang="en-US" dirty="0">
                <a:ea typeface="Apple SD 산돌고딕 Neo 일반체"/>
                <a:sym typeface="Verdana"/>
              </a:rPr>
            </a:br>
            <a:r>
              <a:rPr lang="en-US" b="1" dirty="0">
                <a:solidFill>
                  <a:srgbClr val="000000"/>
                </a:solidFill>
                <a:ea typeface="Apple SD 산돌고딕 Neo 일반체"/>
                <a:sym typeface="Verdana"/>
              </a:rPr>
              <a:t>John has a dog .</a:t>
            </a:r>
          </a:p>
          <a:p>
            <a:r>
              <a:rPr lang="en-US" dirty="0">
                <a:ea typeface="Apple SD 산돌고딕 Neo 일반체"/>
                <a:sym typeface="Verdana"/>
              </a:rPr>
              <a:t>Shift-Reduce command</a:t>
            </a:r>
            <a:br>
              <a:rPr lang="en-US" dirty="0">
                <a:ea typeface="Apple SD 산돌고딕 Neo 일반체"/>
                <a:sym typeface="Verdana"/>
              </a:rPr>
            </a:br>
            <a:r>
              <a:rPr lang="en-US" b="1" dirty="0">
                <a:solidFill>
                  <a:srgbClr val="000000"/>
                </a:solidFill>
                <a:ea typeface="Apple SD 산돌고딕 Neo 일반체"/>
                <a:sym typeface="Verdana"/>
              </a:rPr>
              <a:t>s R-1-NP s s s R-2-NP R-2-VP s R-3-S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0474" y="2399199"/>
            <a:ext cx="3306103" cy="493952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  <p:sp>
        <p:nvSpPr>
          <p:cNvPr id="22" name="Left Bracket 21"/>
          <p:cNvSpPr/>
          <p:nvPr/>
        </p:nvSpPr>
        <p:spPr>
          <a:xfrm>
            <a:off x="7163459" y="2998998"/>
            <a:ext cx="635184" cy="3069561"/>
          </a:xfrm>
          <a:prstGeom prst="leftBracket">
            <a:avLst/>
          </a:prstGeom>
          <a:noFill/>
          <a:ln w="76200" cmpd="sng">
            <a:solidFill>
              <a:srgbClr val="FF66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52" tIns="45727" rIns="91452" bIns="45727" rtlCol="0" anchor="ctr"/>
          <a:lstStyle/>
          <a:p>
            <a:pPr algn="ctr"/>
            <a:endParaRPr lang="en-US" sz="2400"/>
          </a:p>
        </p:txBody>
      </p:sp>
      <p:sp>
        <p:nvSpPr>
          <p:cNvPr id="16" name="TextBox 15"/>
          <p:cNvSpPr txBox="1"/>
          <p:nvPr/>
        </p:nvSpPr>
        <p:spPr>
          <a:xfrm>
            <a:off x="672939" y="3536374"/>
            <a:ext cx="5827098" cy="50032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3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106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531290" y="1981202"/>
            <a:ext cx="8043573" cy="3819023"/>
          </a:xfrm>
        </p:spPr>
        <p:txBody>
          <a:bodyPr>
            <a:noAutofit/>
          </a:bodyPr>
          <a:lstStyle/>
          <a:p>
            <a:r>
              <a:rPr lang="en-US" dirty="0">
                <a:ea typeface="Apple SD 산돌고딕 Neo 일반체"/>
                <a:sym typeface="Verdana"/>
              </a:rPr>
              <a:t>Original sentence</a:t>
            </a:r>
            <a:br>
              <a:rPr lang="en-US" dirty="0">
                <a:ea typeface="Apple SD 산돌고딕 Neo 일반체"/>
                <a:sym typeface="Verdana"/>
              </a:rPr>
            </a:br>
            <a:r>
              <a:rPr lang="en-US" b="1" dirty="0">
                <a:solidFill>
                  <a:srgbClr val="000000"/>
                </a:solidFill>
                <a:ea typeface="Apple SD 산돌고딕 Neo 일반체"/>
                <a:sym typeface="Verdana"/>
              </a:rPr>
              <a:t>John has a dog</a:t>
            </a:r>
          </a:p>
          <a:p>
            <a:r>
              <a:rPr lang="en-US" dirty="0">
                <a:ea typeface="Apple SD 산돌고딕 Neo 일반체"/>
                <a:sym typeface="Verdana"/>
              </a:rPr>
              <a:t>Shift-Reduce command</a:t>
            </a:r>
            <a:br>
              <a:rPr lang="en-US" dirty="0">
                <a:ea typeface="Apple SD 산돌고딕 Neo 일반체"/>
                <a:sym typeface="Verdana"/>
              </a:rPr>
            </a:br>
            <a:r>
              <a:rPr lang="en-US" b="1" dirty="0">
                <a:solidFill>
                  <a:srgbClr val="000000"/>
                </a:solidFill>
                <a:ea typeface="Apple SD 산돌고딕 Neo 일반체"/>
                <a:sym typeface="Verdana"/>
              </a:rPr>
              <a:t>s R-1-NP s s s R-2-NP R-2-VP s R-3-S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1952" y="406400"/>
            <a:ext cx="11128097" cy="889000"/>
          </a:xfrm>
        </p:spPr>
        <p:txBody>
          <a:bodyPr/>
          <a:lstStyle/>
          <a:p>
            <a:r>
              <a:rPr lang="en-US" dirty="0"/>
              <a:t>Shift-Reduce syntax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1953" y="1373741"/>
            <a:ext cx="11128097" cy="343299"/>
          </a:xfrm>
        </p:spPr>
        <p:txBody>
          <a:bodyPr/>
          <a:lstStyle/>
          <a:p>
            <a:r>
              <a:rPr lang="en-US" dirty="0"/>
              <a:t>Proposed 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0474" y="2399199"/>
            <a:ext cx="2364295" cy="493952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38896" y="5019993"/>
            <a:ext cx="6404224" cy="996169"/>
          </a:xfrm>
          <a:prstGeom prst="rect">
            <a:avLst/>
          </a:prstGeom>
          <a:solidFill>
            <a:schemeClr val="accent3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(S (NP </a:t>
            </a:r>
            <a:r>
              <a:rPr lang="en-US" sz="2800" b="1" dirty="0">
                <a:solidFill>
                  <a:srgbClr val="000000"/>
                </a:solidFill>
              </a:rPr>
              <a:t>John</a:t>
            </a:r>
            <a:r>
              <a:rPr lang="en-US" sz="3600" b="1" dirty="0">
                <a:solidFill>
                  <a:srgbClr val="000000"/>
                </a:solidFill>
              </a:rPr>
              <a:t>) (VP </a:t>
            </a:r>
            <a:r>
              <a:rPr lang="en-US" sz="2800" b="1" dirty="0">
                <a:solidFill>
                  <a:srgbClr val="000000"/>
                </a:solidFill>
              </a:rPr>
              <a:t>has </a:t>
            </a:r>
            <a:r>
              <a:rPr lang="en-US" sz="3600" b="1" dirty="0">
                <a:solidFill>
                  <a:srgbClr val="000000"/>
                </a:solidFill>
              </a:rPr>
              <a:t>(NP </a:t>
            </a:r>
            <a:r>
              <a:rPr lang="en-US" sz="2800" b="1" dirty="0">
                <a:solidFill>
                  <a:srgbClr val="000000"/>
                </a:solidFill>
              </a:rPr>
              <a:t>a dog</a:t>
            </a:r>
            <a:r>
              <a:rPr lang="en-US" sz="3600" b="1" dirty="0">
                <a:solidFill>
                  <a:srgbClr val="000000"/>
                </a:solidFill>
              </a:rPr>
              <a:t>) ) .)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3828747" y="5362912"/>
            <a:ext cx="952776" cy="370464"/>
          </a:xfrm>
          <a:prstGeom prst="rightArrow">
            <a:avLst/>
          </a:prstGeom>
          <a:solidFill>
            <a:schemeClr val="accent3"/>
          </a:solidFill>
          <a:ln w="19050">
            <a:solidFill>
              <a:srgbClr val="FF66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52" tIns="45727" rIns="91452" bIns="457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/>
          </a:p>
        </p:txBody>
      </p:sp>
      <p:sp>
        <p:nvSpPr>
          <p:cNvPr id="14" name="TextBox 13"/>
          <p:cNvSpPr txBox="1"/>
          <p:nvPr/>
        </p:nvSpPr>
        <p:spPr>
          <a:xfrm>
            <a:off x="672939" y="3536374"/>
            <a:ext cx="5727861" cy="50032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42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GBI on 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107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1539270" y="2995563"/>
            <a:ext cx="8854540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/>
              <a:t>GBI case study</a:t>
            </a:r>
          </a:p>
        </p:txBody>
      </p:sp>
    </p:spTree>
    <p:extLst>
      <p:ext uri="{BB962C8B-B14F-4D97-AF65-F5344CB8AC3E}">
        <p14:creationId xmlns:p14="http://schemas.microsoft.com/office/powerpoint/2010/main" val="192941902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23746" y="1491397"/>
            <a:ext cx="12478215" cy="45552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ym typeface="Verdana"/>
              </a:rPr>
              <a:t>Comparison to decoder with constraints on each step.</a:t>
            </a:r>
          </a:p>
          <a:p>
            <a:r>
              <a:rPr lang="en-US" altLang="ko-KR" sz="2400" b="1" dirty="0">
                <a:sym typeface="Verdana"/>
              </a:rPr>
              <a:t>Unconstrained decoding + Error signal propagation </a:t>
            </a:r>
            <a:r>
              <a:rPr lang="en-US" altLang="ko-KR" sz="2400" dirty="0">
                <a:sym typeface="Verdana"/>
              </a:rPr>
              <a:t>can be more powerful.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108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/>
              <a:t>Case study of GBI </a:t>
            </a:r>
            <a:r>
              <a:rPr lang="en-US" dirty="0"/>
              <a:t>on parsing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082" y="2297151"/>
            <a:ext cx="9774035" cy="444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66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699" y="1482065"/>
            <a:ext cx="10125459" cy="4555200"/>
          </a:xfrm>
        </p:spPr>
        <p:txBody>
          <a:bodyPr/>
          <a:lstStyle/>
          <a:p>
            <a:pPr marL="342900" lvl="1" indent="-342900"/>
            <a:r>
              <a:rPr lang="en-US" altLang="ko-KR" dirty="0">
                <a:sym typeface="Verdana"/>
              </a:rPr>
              <a:t>Training set</a:t>
            </a:r>
          </a:p>
          <a:p>
            <a:pPr marL="742950" lvl="2" indent="-342900"/>
            <a:r>
              <a:rPr lang="en-US" altLang="ko-KR" dirty="0">
                <a:sym typeface="Verdana"/>
              </a:rPr>
              <a:t>constraint-satisfying instances (input ,true output)</a:t>
            </a:r>
          </a:p>
          <a:p>
            <a:pPr marL="742950" lvl="2" indent="-342900"/>
            <a:r>
              <a:rPr lang="en-US" altLang="ko-KR" dirty="0">
                <a:sym typeface="Verdana"/>
              </a:rPr>
              <a:t>Thus, constraint is </a:t>
            </a:r>
            <a:r>
              <a:rPr lang="en-US" altLang="ko-KR" b="1" i="1" dirty="0">
                <a:sym typeface="Verdana"/>
              </a:rPr>
              <a:t>“not explicit”</a:t>
            </a:r>
            <a:r>
              <a:rPr lang="en-US" altLang="ko-KR" dirty="0">
                <a:sym typeface="Verdana"/>
              </a:rPr>
              <a:t> on training set. </a:t>
            </a:r>
          </a:p>
          <a:p>
            <a:pPr marL="342900" lvl="1" indent="-342900"/>
            <a:r>
              <a:rPr lang="en-US" altLang="ko-KR" dirty="0">
                <a:sym typeface="Verdana"/>
              </a:rPr>
              <a:t>Hard to write ‘if-else’ inside black box.</a:t>
            </a:r>
          </a:p>
          <a:p>
            <a:pPr marL="342900" lvl="1" indent="-342900"/>
            <a:endParaRPr lang="en-US" altLang="ko-KR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699" y="593367"/>
            <a:ext cx="9123653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Challenges in injecting constraints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3" name="Right Arrow 12"/>
          <p:cNvSpPr/>
          <p:nvPr/>
        </p:nvSpPr>
        <p:spPr>
          <a:xfrm rot="16200000">
            <a:off x="3999467" y="4263094"/>
            <a:ext cx="734028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62366" y="4961452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Y</a:t>
            </a:r>
            <a:r>
              <a:rPr lang="en-US" sz="2400" dirty="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67525" y="4945866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425908" y="3559520"/>
                <a:ext cx="5036093" cy="579581"/>
              </a:xfrm>
              <a:prstGeom prst="rect">
                <a:avLst/>
              </a:prstGeom>
              <a:solidFill>
                <a:srgbClr val="000000">
                  <a:alpha val="92000"/>
                </a:srgbClr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36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</m:oMath>
                </a14:m>
                <a:r>
                  <a:rPr lang="en-US" sz="3600" b="1" dirty="0"/>
                  <a:t> (model)</a:t>
                </a: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908" y="3559520"/>
                <a:ext cx="5036093" cy="579581"/>
              </a:xfrm>
              <a:prstGeom prst="rect">
                <a:avLst/>
              </a:prstGeom>
              <a:blipFill rotWithShape="0">
                <a:blip r:embed="rId3"/>
                <a:stretch>
                  <a:fillRect t="-26316" b="-40000"/>
                </a:stretch>
              </a:blipFill>
              <a:ln w="19050">
                <a:noFill/>
                <a:miter lim="8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Arrow 16"/>
          <p:cNvSpPr/>
          <p:nvPr/>
        </p:nvSpPr>
        <p:spPr>
          <a:xfrm rot="5400000">
            <a:off x="7255741" y="4309287"/>
            <a:ext cx="734028" cy="481978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24708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699" y="1482065"/>
            <a:ext cx="9460909" cy="4555200"/>
          </a:xfrm>
        </p:spPr>
        <p:txBody>
          <a:bodyPr>
            <a:normAutofit fontScale="92500"/>
          </a:bodyPr>
          <a:lstStyle/>
          <a:p>
            <a:r>
              <a:rPr lang="en-US" altLang="ko-KR" sz="2800" dirty="0">
                <a:sym typeface="Verdana"/>
              </a:rPr>
              <a:t>SRL has the following constraints</a:t>
            </a:r>
          </a:p>
          <a:p>
            <a:pPr lvl="1"/>
            <a:r>
              <a:rPr lang="en-US" altLang="ko-KR" sz="2400" dirty="0">
                <a:sym typeface="Verdana"/>
              </a:rPr>
              <a:t>BIO </a:t>
            </a:r>
            <a:r>
              <a:rPr lang="mr-IN" altLang="ko-KR" sz="2400" dirty="0">
                <a:sym typeface="Verdana"/>
              </a:rPr>
              <a:t>–</a:t>
            </a:r>
            <a:r>
              <a:rPr lang="en-US" altLang="ko-KR" sz="2400" dirty="0">
                <a:sym typeface="Verdana"/>
              </a:rPr>
              <a:t> captured by </a:t>
            </a:r>
            <a:r>
              <a:rPr lang="en-US" altLang="ko-KR" sz="2400" dirty="0" err="1">
                <a:sym typeface="Verdana"/>
              </a:rPr>
              <a:t>vitrebi</a:t>
            </a:r>
            <a:endParaRPr lang="en-US" altLang="ko-KR" sz="2400" dirty="0">
              <a:sym typeface="Verdana"/>
            </a:endParaRPr>
          </a:p>
          <a:p>
            <a:pPr lvl="1"/>
            <a:r>
              <a:rPr lang="en-US" altLang="ko-KR" sz="2400" dirty="0">
                <a:sym typeface="Verdana"/>
              </a:rPr>
              <a:t>Syntactic consistency</a:t>
            </a:r>
          </a:p>
          <a:p>
            <a:pPr lvl="1"/>
            <a:r>
              <a:rPr lang="en-US" altLang="ko-KR" sz="2400" dirty="0">
                <a:sym typeface="Verdana"/>
              </a:rPr>
              <a:t>U,C,R violation</a:t>
            </a:r>
          </a:p>
          <a:p>
            <a:pPr lvl="2"/>
            <a:r>
              <a:rPr lang="en-US" altLang="ko-KR" sz="2000" dirty="0">
                <a:sym typeface="Verdana"/>
              </a:rPr>
              <a:t>Unique core (U) / Continuation (C) / Reference (R) roles</a:t>
            </a:r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r>
              <a:rPr lang="en-US" altLang="ko-KR" sz="2800" dirty="0">
                <a:sym typeface="Verdana"/>
              </a:rPr>
              <a:t>SOTA models have UCR violations</a:t>
            </a:r>
          </a:p>
          <a:p>
            <a:r>
              <a:rPr lang="en-US" altLang="ko-KR" sz="2800" dirty="0">
                <a:sym typeface="Verdana"/>
              </a:rPr>
              <a:t>GBI successfully reduces U,C,R violations.</a:t>
            </a:r>
          </a:p>
          <a:p>
            <a:pPr lvl="1"/>
            <a:r>
              <a:rPr lang="en-US" altLang="ko-KR" sz="2400" dirty="0">
                <a:sym typeface="Verdana"/>
              </a:rPr>
              <a:t>No F1 score improvement, but the side effect of U,C,R is still unstudied as SRL output is used as an input to the following system.</a:t>
            </a:r>
          </a:p>
          <a:p>
            <a:endParaRPr lang="en-US" altLang="ko-KR" sz="2800" dirty="0">
              <a:sym typeface="Verdana"/>
            </a:endParaRPr>
          </a:p>
          <a:p>
            <a:r>
              <a:rPr lang="en-US" altLang="ko-KR" sz="2800" dirty="0">
                <a:sym typeface="Verdana"/>
              </a:rPr>
              <a:t>WORK IN PROGRESS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109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GBI extra experiment   [WIP]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</p:spTree>
    <p:extLst>
      <p:ext uri="{BB962C8B-B14F-4D97-AF65-F5344CB8AC3E}">
        <p14:creationId xmlns:p14="http://schemas.microsoft.com/office/powerpoint/2010/main" val="48672333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Application 3: Transduction problem</a:t>
            </a:r>
          </a:p>
          <a:p>
            <a:pPr lvl="1"/>
            <a:r>
              <a:rPr lang="en-US" altLang="ko-KR" sz="2400" dirty="0">
                <a:sym typeface="Verdana"/>
              </a:rPr>
              <a:t>Definition</a:t>
            </a:r>
          </a:p>
          <a:p>
            <a:pPr lvl="2"/>
            <a:r>
              <a:rPr lang="en-US" sz="2000" dirty="0"/>
              <a:t>A transducer T : L_s </a:t>
            </a:r>
            <a:r>
              <a:rPr lang="en-US" sz="2000" dirty="0">
                <a:sym typeface="Wingdings"/>
              </a:rPr>
              <a:t> </a:t>
            </a:r>
            <a:r>
              <a:rPr lang="en-US" sz="2000" dirty="0" err="1"/>
              <a:t>L_t</a:t>
            </a:r>
            <a:r>
              <a:rPr lang="en-US" sz="2000" dirty="0"/>
              <a:t> is a function from a source language to a target language</a:t>
            </a:r>
            <a:endParaRPr lang="en-US" altLang="ko-KR" sz="2000" dirty="0">
              <a:sym typeface="Verdana"/>
            </a:endParaRPr>
          </a:p>
          <a:p>
            <a:pPr lvl="1"/>
            <a:r>
              <a:rPr lang="en-US" altLang="ko-KR" sz="2400" dirty="0">
                <a:sym typeface="Verdana"/>
              </a:rPr>
              <a:t>Transduction itself is a difficult problem.</a:t>
            </a:r>
          </a:p>
          <a:p>
            <a:pPr lvl="1"/>
            <a:r>
              <a:rPr lang="en-US" altLang="ko-KR" sz="2400" dirty="0">
                <a:sym typeface="Verdana"/>
              </a:rPr>
              <a:t>We use it as an example of constraint with seq2seq problem, when you know the aggregate information.</a:t>
            </a:r>
          </a:p>
          <a:p>
            <a:pPr lvl="1"/>
            <a:r>
              <a:rPr lang="en-US" altLang="ko-KR" sz="2400" dirty="0">
                <a:sym typeface="Verdana"/>
              </a:rPr>
              <a:t>Transduction rule: </a:t>
            </a:r>
            <a:r>
              <a:rPr lang="hu-HU" sz="2400" dirty="0"/>
              <a:t>az </a:t>
            </a:r>
            <a:r>
              <a:rPr lang="hu-HU" sz="2400" dirty="0">
                <a:sym typeface="Wingdings"/>
              </a:rPr>
              <a:t> </a:t>
            </a:r>
            <a:r>
              <a:rPr lang="hu-HU" sz="2400" dirty="0" err="1">
                <a:sym typeface="Wingdings"/>
              </a:rPr>
              <a:t>aaa</a:t>
            </a:r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110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GBI on Transduction [WIP]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</p:spTree>
    <p:extLst>
      <p:ext uri="{BB962C8B-B14F-4D97-AF65-F5344CB8AC3E}">
        <p14:creationId xmlns:p14="http://schemas.microsoft.com/office/powerpoint/2010/main" val="238363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Case study of GBI on transduction problem.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111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GBI on Transduction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838" y="2009719"/>
            <a:ext cx="8512052" cy="386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5361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GBI on 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112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1539270" y="2995563"/>
            <a:ext cx="8167685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/>
              <a:t>Parsing slides</a:t>
            </a:r>
          </a:p>
        </p:txBody>
      </p:sp>
    </p:spTree>
    <p:extLst>
      <p:ext uri="{BB962C8B-B14F-4D97-AF65-F5344CB8AC3E}">
        <p14:creationId xmlns:p14="http://schemas.microsoft.com/office/powerpoint/2010/main" val="129048033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113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>
                <a:sym typeface="Verdana"/>
              </a:rPr>
              <a:t>GBI on Syntactic Parsing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2" name="Content Placeholder 1"/>
          <p:cNvSpPr txBox="1">
            <a:spLocks/>
          </p:cNvSpPr>
          <p:nvPr/>
        </p:nvSpPr>
        <p:spPr>
          <a:xfrm>
            <a:off x="1922468" y="1485899"/>
            <a:ext cx="9872583" cy="4676463"/>
          </a:xfrm>
          <a:prstGeom prst="rect">
            <a:avLst/>
          </a:prstGeom>
          <a:ln w="76200" cmpd="sng">
            <a:noFill/>
          </a:ln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ym typeface="Verdana"/>
              </a:rPr>
              <a:t>Application 2: Syntactic constituency parsing.</a:t>
            </a:r>
          </a:p>
          <a:p>
            <a:endParaRPr lang="en-US" sz="2800" dirty="0"/>
          </a:p>
          <a:p>
            <a:r>
              <a:rPr lang="en-US" sz="2800" dirty="0"/>
              <a:t>One of the fundamental problem studied in NLP for decades.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Provides structure to NLP tasks.</a:t>
            </a:r>
          </a:p>
          <a:p>
            <a:pPr marL="742950" lvl="2" indent="-342900"/>
            <a:r>
              <a:rPr lang="en-US" sz="2200" dirty="0"/>
              <a:t>Sentiment analysis, Translations, </a:t>
            </a:r>
            <a:br>
              <a:rPr lang="en-US" sz="2200" dirty="0"/>
            </a:br>
            <a:r>
              <a:rPr lang="en-US" sz="2200" dirty="0"/>
              <a:t>Named Entity Recognitions, </a:t>
            </a:r>
            <a:r>
              <a:rPr lang="mr-IN" sz="2200" dirty="0"/>
              <a:t>…</a:t>
            </a:r>
            <a:r>
              <a:rPr lang="en-US" sz="2200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 descr="vintage-car-1448962571Zk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935" y="3496054"/>
            <a:ext cx="3046132" cy="2284004"/>
          </a:xfrm>
          <a:prstGeom prst="rect">
            <a:avLst/>
          </a:prstGeom>
        </p:spPr>
      </p:pic>
      <p:sp>
        <p:nvSpPr>
          <p:cNvPr id="14" name="Left-Right Arrow 13"/>
          <p:cNvSpPr/>
          <p:nvPr/>
        </p:nvSpPr>
        <p:spPr>
          <a:xfrm>
            <a:off x="3989303" y="5262739"/>
            <a:ext cx="683769" cy="302559"/>
          </a:xfrm>
          <a:prstGeom prst="leftRightArrow">
            <a:avLst/>
          </a:prstGeom>
          <a:solidFill>
            <a:srgbClr val="41555E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596944" y="4704883"/>
            <a:ext cx="265674" cy="393805"/>
          </a:xfrm>
          <a:prstGeom prst="rect">
            <a:avLst/>
          </a:prstGeom>
          <a:noFill/>
          <a:ln w="76200" cmpd="sng">
            <a:noFill/>
          </a:ln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NP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5391374" y="5048495"/>
            <a:ext cx="192015" cy="238471"/>
          </a:xfrm>
          <a:prstGeom prst="line">
            <a:avLst/>
          </a:prstGeom>
          <a:ln w="76200" cmpd="sng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917586" y="5025422"/>
            <a:ext cx="270811" cy="224911"/>
          </a:xfrm>
          <a:prstGeom prst="line">
            <a:avLst/>
          </a:prstGeom>
          <a:ln w="76200" cmpd="sng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293872" y="4740461"/>
            <a:ext cx="265674" cy="393805"/>
          </a:xfrm>
          <a:prstGeom prst="rect">
            <a:avLst/>
          </a:prstGeom>
          <a:noFill/>
          <a:ln w="76200" cmpd="sng">
            <a:noFill/>
          </a:ln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NP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3088302" y="5084073"/>
            <a:ext cx="192015" cy="238471"/>
          </a:xfrm>
          <a:prstGeom prst="line">
            <a:avLst/>
          </a:prstGeom>
          <a:ln w="76200" cmpd="sng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614514" y="5061000"/>
            <a:ext cx="270811" cy="224911"/>
          </a:xfrm>
          <a:prstGeom prst="line">
            <a:avLst/>
          </a:prstGeom>
          <a:ln w="76200" cmpd="sng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692231" y="5198550"/>
            <a:ext cx="1445348" cy="53882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0000FF"/>
                </a:solidFill>
              </a:rPr>
              <a:t>blue</a:t>
            </a:r>
            <a:r>
              <a:rPr lang="en-US" sz="2700" b="1" dirty="0">
                <a:solidFill>
                  <a:srgbClr val="000000"/>
                </a:solidFill>
              </a:rPr>
              <a:t> car</a:t>
            </a:r>
            <a:br>
              <a:rPr lang="en-US" sz="2700" b="1" dirty="0">
                <a:solidFill>
                  <a:srgbClr val="000000"/>
                </a:solidFill>
              </a:rPr>
            </a:br>
            <a:r>
              <a:rPr lang="en-US" sz="2700" b="1" dirty="0">
                <a:solidFill>
                  <a:srgbClr val="000000"/>
                </a:solidFill>
              </a:rPr>
              <a:t>(en)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787402" y="5224471"/>
            <a:ext cx="1993021" cy="45944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700" b="1" dirty="0" err="1">
                <a:solidFill>
                  <a:srgbClr val="000000"/>
                </a:solidFill>
              </a:rPr>
              <a:t>voiture</a:t>
            </a:r>
            <a:r>
              <a:rPr lang="en-US" sz="2700" b="1" dirty="0">
                <a:solidFill>
                  <a:srgbClr val="000000"/>
                </a:solidFill>
              </a:rPr>
              <a:t> </a:t>
            </a:r>
            <a:r>
              <a:rPr lang="en-US" sz="2700" b="1" dirty="0" err="1">
                <a:solidFill>
                  <a:srgbClr val="0000FF"/>
                </a:solidFill>
              </a:rPr>
              <a:t>bleue</a:t>
            </a:r>
            <a:br>
              <a:rPr lang="en-US" sz="2700" b="1" dirty="0">
                <a:solidFill>
                  <a:srgbClr val="000000"/>
                </a:solidFill>
              </a:rPr>
            </a:br>
            <a:r>
              <a:rPr lang="en-US" sz="2700" b="1" dirty="0">
                <a:solidFill>
                  <a:srgbClr val="000000"/>
                </a:solidFill>
              </a:rPr>
              <a:t>(</a:t>
            </a:r>
            <a:r>
              <a:rPr lang="en-US" sz="2700" b="1" dirty="0" err="1">
                <a:solidFill>
                  <a:srgbClr val="000000"/>
                </a:solidFill>
              </a:rPr>
              <a:t>fr</a:t>
            </a:r>
            <a:r>
              <a:rPr lang="en-US" sz="2700" b="1" dirty="0">
                <a:solidFill>
                  <a:srgbClr val="0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0607302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9938086" cy="4555200"/>
          </a:xfrm>
        </p:spPr>
        <p:txBody>
          <a:bodyPr/>
          <a:lstStyle/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114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>
                <a:sym typeface="Verdana"/>
              </a:rPr>
              <a:t>GBI on Syntactic Parsing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2" name="Content Placeholder 1"/>
          <p:cNvSpPr txBox="1">
            <a:spLocks/>
          </p:cNvSpPr>
          <p:nvPr/>
        </p:nvSpPr>
        <p:spPr>
          <a:xfrm>
            <a:off x="1922468" y="1485899"/>
            <a:ext cx="10105741" cy="5007049"/>
          </a:xfrm>
          <a:prstGeom prst="rect">
            <a:avLst/>
          </a:prstGeom>
          <a:ln w="76200" cmpd="sng">
            <a:noFill/>
          </a:ln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ym typeface="Verdana"/>
              </a:rPr>
              <a:t>Application 2: Syntactic constituency parsing.</a:t>
            </a:r>
          </a:p>
          <a:p>
            <a:endParaRPr lang="en-US" sz="2800" dirty="0"/>
          </a:p>
          <a:p>
            <a:r>
              <a:rPr lang="en-US" sz="2800" dirty="0"/>
              <a:t>One of the fundamental problem studied in NLP for decades.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Provides structure to NLP tasks.</a:t>
            </a:r>
          </a:p>
          <a:p>
            <a:pPr marL="742950" lvl="2" indent="-342900"/>
            <a:r>
              <a:rPr lang="en-US" sz="2200" dirty="0"/>
              <a:t>Sentiment analysis, Translations, </a:t>
            </a:r>
            <a:br>
              <a:rPr lang="en-US" sz="2200" dirty="0"/>
            </a:br>
            <a:r>
              <a:rPr lang="en-US" sz="2200" dirty="0"/>
              <a:t>Named Entity Recognitions, </a:t>
            </a:r>
            <a:r>
              <a:rPr lang="mr-IN" sz="2200" dirty="0"/>
              <a:t>…</a:t>
            </a:r>
            <a:r>
              <a:rPr lang="en-US" sz="2200" dirty="0"/>
              <a:t>.</a:t>
            </a:r>
          </a:p>
          <a:p>
            <a:pPr marL="742950" lvl="2" indent="-342900"/>
            <a:r>
              <a:rPr lang="en-US" sz="2000" dirty="0"/>
              <a:t>e.g.)</a:t>
            </a:r>
            <a:br>
              <a:rPr lang="en-US" sz="2000" dirty="0"/>
            </a:br>
            <a:r>
              <a:rPr lang="en-US" sz="2000" dirty="0">
                <a:solidFill>
                  <a:srgbClr val="000000"/>
                </a:solidFill>
              </a:rPr>
              <a:t>“This film does </a:t>
            </a:r>
            <a:r>
              <a:rPr lang="en-US" sz="2000" dirty="0">
                <a:solidFill>
                  <a:srgbClr val="FF0000"/>
                </a:solidFill>
              </a:rPr>
              <a:t>not</a:t>
            </a:r>
            <a:r>
              <a:rPr lang="en-US" sz="2000" dirty="0">
                <a:solidFill>
                  <a:srgbClr val="000000"/>
                </a:solidFill>
              </a:rPr>
              <a:t> </a:t>
            </a:r>
            <a:r>
              <a:rPr lang="en-US" sz="2000" dirty="0">
                <a:solidFill>
                  <a:srgbClr val="FF0000"/>
                </a:solidFill>
              </a:rPr>
              <a:t>care</a:t>
            </a:r>
            <a:r>
              <a:rPr lang="en-US" sz="2000" dirty="0">
                <a:solidFill>
                  <a:srgbClr val="000000"/>
                </a:solidFill>
              </a:rPr>
              <a:t> about cleverness, wit or any other kind of intelligent humor" </a:t>
            </a:r>
            <a:br>
              <a:rPr lang="en-US" sz="2000" dirty="0">
                <a:solidFill>
                  <a:srgbClr val="000000"/>
                </a:solidFill>
              </a:rPr>
            </a:br>
            <a:r>
              <a:rPr lang="en-US" sz="2000" dirty="0"/>
              <a:t>(</a:t>
            </a:r>
            <a:r>
              <a:rPr lang="en-US" sz="2000" dirty="0" err="1"/>
              <a:t>Socher</a:t>
            </a:r>
            <a:r>
              <a:rPr lang="en-US" sz="2000" dirty="0"/>
              <a:t> et al EMLNP 2013)</a:t>
            </a:r>
            <a:endParaRPr lang="en-US" sz="2200" dirty="0"/>
          </a:p>
          <a:p>
            <a:pPr marL="742950" lvl="2" indent="-342900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2" name="Picture 21" descr="1387113339-2400px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798" y="2639785"/>
            <a:ext cx="1235076" cy="1796143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7274936" y="3129221"/>
            <a:ext cx="1914547" cy="1188357"/>
          </a:xfrm>
          <a:prstGeom prst="line">
            <a:avLst/>
          </a:prstGeom>
          <a:ln w="76200" cmpd="sng">
            <a:solidFill>
              <a:srgbClr val="FF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7392894" y="3138293"/>
            <a:ext cx="1796589" cy="1224642"/>
          </a:xfrm>
          <a:prstGeom prst="line">
            <a:avLst/>
          </a:prstGeom>
          <a:ln w="76200" cmpd="sng">
            <a:solidFill>
              <a:srgbClr val="FF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795254" y="3356426"/>
            <a:ext cx="934589" cy="78014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Bag of </a:t>
            </a:r>
            <a:br>
              <a:rPr lang="en-US" sz="2400" b="1" dirty="0">
                <a:solidFill>
                  <a:srgbClr val="000000"/>
                </a:solidFill>
              </a:rPr>
            </a:br>
            <a:r>
              <a:rPr lang="en-US" sz="2400" b="1" dirty="0">
                <a:solidFill>
                  <a:srgbClr val="000000"/>
                </a:solidFill>
              </a:rPr>
              <a:t>Words</a:t>
            </a:r>
          </a:p>
        </p:txBody>
      </p:sp>
    </p:spTree>
    <p:extLst>
      <p:ext uri="{BB962C8B-B14F-4D97-AF65-F5344CB8AC3E}">
        <p14:creationId xmlns:p14="http://schemas.microsoft.com/office/powerpoint/2010/main" val="33485458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GBI on 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115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1539270" y="2995563"/>
            <a:ext cx="7427611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/>
              <a:t>GBI in detail</a:t>
            </a:r>
          </a:p>
        </p:txBody>
      </p:sp>
    </p:spTree>
    <p:extLst>
      <p:ext uri="{BB962C8B-B14F-4D97-AF65-F5344CB8AC3E}">
        <p14:creationId xmlns:p14="http://schemas.microsoft.com/office/powerpoint/2010/main" val="111274754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116</a:t>
            </a:fld>
            <a:endParaRPr lang="en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</p:spPr>
        <p:txBody>
          <a:bodyPr>
            <a:normAutofit fontScale="90000"/>
          </a:bodyPr>
          <a:lstStyle/>
          <a:p>
            <a:r>
              <a:rPr lang="en-US" dirty="0"/>
              <a:t>Learning with constraints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>
            <a:normAutofit/>
          </a:bodyPr>
          <a:lstStyle/>
          <a:p>
            <a:r>
              <a:rPr lang="en-US" sz="2800" b="1" dirty="0"/>
              <a:t>Proposed methods</a:t>
            </a:r>
          </a:p>
          <a:p>
            <a:pPr lvl="1"/>
            <a:r>
              <a:rPr lang="en-US" sz="2400" dirty="0"/>
              <a:t>Output inconsistency (</a:t>
            </a:r>
            <a:r>
              <a:rPr lang="en-US" sz="2400" i="1" dirty="0"/>
              <a:t>OI-Loss</a:t>
            </a:r>
            <a:r>
              <a:rPr lang="en-US" sz="2400" dirty="0"/>
              <a:t>) </a:t>
            </a:r>
          </a:p>
          <a:p>
            <a:pPr lvl="1"/>
            <a:endParaRPr 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316" y="2405987"/>
            <a:ext cx="5638800" cy="1092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316" y="3490753"/>
            <a:ext cx="4521200" cy="1333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691562" y="86146"/>
            <a:ext cx="1916919" cy="6585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DETAIL</a:t>
            </a:r>
          </a:p>
        </p:txBody>
      </p:sp>
    </p:spTree>
    <p:extLst>
      <p:ext uri="{BB962C8B-B14F-4D97-AF65-F5344CB8AC3E}">
        <p14:creationId xmlns:p14="http://schemas.microsoft.com/office/powerpoint/2010/main" val="16225623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Modified </a:t>
            </a:r>
            <a:r>
              <a:rPr lang="en-US" altLang="ko-KR" sz="2800" dirty="0" err="1">
                <a:sym typeface="Verdana"/>
              </a:rPr>
              <a:t>Lagrangian</a:t>
            </a:r>
            <a:r>
              <a:rPr lang="en-US" altLang="ko-KR" sz="2800" dirty="0">
                <a:sym typeface="Verdana"/>
              </a:rPr>
              <a:t> Relaxation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r>
              <a:rPr lang="en-US" altLang="ko-KR" sz="2800" dirty="0">
                <a:sym typeface="Verdana"/>
              </a:rPr>
              <a:t>Gradient-Based Inference</a:t>
            </a: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117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Gradient-Based Inference (GBI)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185210" y="4443313"/>
            <a:ext cx="1075874" cy="72894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17" idx="1"/>
            <a:endCxn id="15" idx="7"/>
          </p:cNvCxnSpPr>
          <p:nvPr/>
        </p:nvCxnSpPr>
        <p:spPr>
          <a:xfrm flipH="1">
            <a:off x="7103526" y="4047021"/>
            <a:ext cx="2100173" cy="5030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203699" y="3569967"/>
            <a:ext cx="2134872" cy="95410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Constraint violation</a:t>
            </a:r>
            <a:endParaRPr lang="en-US" sz="2400" dirty="0"/>
          </a:p>
        </p:txBody>
      </p:sp>
      <p:sp>
        <p:nvSpPr>
          <p:cNvPr id="14" name="Oval 13"/>
          <p:cNvSpPr/>
          <p:nvPr/>
        </p:nvSpPr>
        <p:spPr>
          <a:xfrm>
            <a:off x="4653213" y="4443313"/>
            <a:ext cx="1531998" cy="72894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9203699" y="2960562"/>
            <a:ext cx="2134872" cy="52322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/>
              <a:t>Likelihood</a:t>
            </a:r>
            <a:endParaRPr lang="en-US" sz="2800" dirty="0"/>
          </a:p>
        </p:txBody>
      </p:sp>
      <p:cxnSp>
        <p:nvCxnSpPr>
          <p:cNvPr id="19" name="Straight Arrow Connector 18"/>
          <p:cNvCxnSpPr>
            <a:stCxn id="18" idx="1"/>
            <a:endCxn id="14" idx="7"/>
          </p:cNvCxnSpPr>
          <p:nvPr/>
        </p:nvCxnSpPr>
        <p:spPr>
          <a:xfrm flipH="1">
            <a:off x="5960855" y="3222172"/>
            <a:ext cx="3242844" cy="13278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803" y="2074127"/>
            <a:ext cx="4951143" cy="550127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stCxn id="17" idx="1"/>
          </p:cNvCxnSpPr>
          <p:nvPr/>
        </p:nvCxnSpPr>
        <p:spPr>
          <a:xfrm flipH="1" flipV="1">
            <a:off x="8326245" y="2464394"/>
            <a:ext cx="877454" cy="1582627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8" idx="1"/>
          </p:cNvCxnSpPr>
          <p:nvPr/>
        </p:nvCxnSpPr>
        <p:spPr>
          <a:xfrm flipH="1" flipV="1">
            <a:off x="7396977" y="2469619"/>
            <a:ext cx="1806722" cy="752553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9746167" y="94405"/>
            <a:ext cx="2340100" cy="6585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>
                <a:solidFill>
                  <a:schemeClr val="bg1"/>
                </a:solidFill>
              </a:rPr>
              <a:t>Motivation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611" y="4594040"/>
            <a:ext cx="5680290" cy="113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55983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Modified </a:t>
            </a:r>
            <a:r>
              <a:rPr lang="en-US" altLang="ko-KR" sz="2800" dirty="0" err="1">
                <a:sym typeface="Verdana"/>
              </a:rPr>
              <a:t>Lagrangian</a:t>
            </a:r>
            <a:r>
              <a:rPr lang="en-US" altLang="ko-KR" sz="2800" dirty="0">
                <a:sym typeface="Verdana"/>
              </a:rPr>
              <a:t> Relaxation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r>
              <a:rPr lang="en-US" altLang="ko-KR" sz="2800" dirty="0">
                <a:sym typeface="Verdana"/>
              </a:rPr>
              <a:t>Gradient-Based Inference</a:t>
            </a: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118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Gradient-Based Inference (GBI)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234933" y="4528066"/>
            <a:ext cx="2166975" cy="562211"/>
          </a:xfrm>
          <a:prstGeom prst="ellipse">
            <a:avLst/>
          </a:prstGeom>
          <a:noFill/>
          <a:ln w="38100" cmpd="sng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506702" y="5556292"/>
            <a:ext cx="1921111" cy="523220"/>
          </a:xfrm>
          <a:prstGeom prst="rect">
            <a:avLst/>
          </a:prstGeom>
          <a:noFill/>
          <a:ln w="38100" cmpd="sng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/>
              <a:t>Regularizer</a:t>
            </a:r>
            <a:endParaRPr lang="en-US" sz="2800" dirty="0"/>
          </a:p>
        </p:txBody>
      </p:sp>
      <p:cxnSp>
        <p:nvCxnSpPr>
          <p:cNvPr id="25" name="Straight Arrow Connector 24"/>
          <p:cNvCxnSpPr>
            <a:stCxn id="24" idx="0"/>
          </p:cNvCxnSpPr>
          <p:nvPr/>
        </p:nvCxnSpPr>
        <p:spPr>
          <a:xfrm flipH="1" flipV="1">
            <a:off x="8362895" y="5121528"/>
            <a:ext cx="1104362" cy="434764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803" y="2074127"/>
            <a:ext cx="4951143" cy="55012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746167" y="94405"/>
            <a:ext cx="2340100" cy="6585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>
                <a:solidFill>
                  <a:schemeClr val="bg1"/>
                </a:solidFill>
              </a:rPr>
              <a:t>Motivation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5751821" y="2074127"/>
            <a:ext cx="544901" cy="437113"/>
          </a:xfrm>
          <a:prstGeom prst="ellipse">
            <a:avLst/>
          </a:prstGeom>
          <a:noFill/>
          <a:ln w="38100" cmpd="sng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611" y="4594040"/>
            <a:ext cx="5680290" cy="113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620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400" dirty="0">
                <a:sym typeface="Verdana"/>
              </a:rPr>
              <a:t>Injection of constraint to</a:t>
            </a:r>
          </a:p>
          <a:p>
            <a:pPr lvl="1"/>
            <a:r>
              <a:rPr lang="en-US" altLang="ko-KR" sz="2400" b="1" dirty="0">
                <a:sym typeface="Verdana"/>
              </a:rPr>
              <a:t>Provide </a:t>
            </a:r>
            <a:r>
              <a:rPr lang="en-US" altLang="ko-KR" sz="2400" dirty="0">
                <a:sym typeface="Verdana"/>
              </a:rPr>
              <a:t>more logical output(constraint-satisfying),</a:t>
            </a:r>
          </a:p>
          <a:p>
            <a:pPr lvl="1"/>
            <a:r>
              <a:rPr lang="en-US" altLang="ko-KR" sz="2400" b="1" dirty="0">
                <a:sym typeface="Verdana"/>
              </a:rPr>
              <a:t>Improve</a:t>
            </a:r>
            <a:r>
              <a:rPr lang="en-US" altLang="ko-KR" sz="2400" dirty="0">
                <a:sym typeface="Verdana"/>
              </a:rPr>
              <a:t> the *model performance,</a:t>
            </a:r>
          </a:p>
          <a:p>
            <a:pPr lvl="1"/>
            <a:r>
              <a:rPr lang="en-US" altLang="ko-KR" sz="2400" b="1" dirty="0">
                <a:sym typeface="Verdana"/>
              </a:rPr>
              <a:t>Especially </a:t>
            </a:r>
            <a:r>
              <a:rPr lang="en-US" altLang="ko-KR" sz="2400" dirty="0">
                <a:sym typeface="Verdana"/>
              </a:rPr>
              <a:t>on out-of-domain data.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Goal of constraint injection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36" name="Cloud 35"/>
          <p:cNvSpPr/>
          <p:nvPr/>
        </p:nvSpPr>
        <p:spPr>
          <a:xfrm>
            <a:off x="8729366" y="2705151"/>
            <a:ext cx="2213702" cy="1708738"/>
          </a:xfrm>
          <a:prstGeom prst="cloud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Rules/ Constraint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 rot="16200000">
            <a:off x="3999467" y="4276541"/>
            <a:ext cx="734028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962366" y="4961452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Y</a:t>
            </a:r>
            <a:r>
              <a:rPr lang="en-US" sz="2400" dirty="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67525" y="4945866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425908" y="3559520"/>
                <a:ext cx="5036093" cy="579581"/>
              </a:xfrm>
              <a:prstGeom prst="rect">
                <a:avLst/>
              </a:prstGeom>
              <a:solidFill>
                <a:srgbClr val="000000">
                  <a:alpha val="92000"/>
                </a:srgbClr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36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</m:oMath>
                </a14:m>
                <a:r>
                  <a:rPr lang="en-US" sz="3600" b="1" dirty="0"/>
                  <a:t> (model)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908" y="3559520"/>
                <a:ext cx="5036093" cy="579581"/>
              </a:xfrm>
              <a:prstGeom prst="rect">
                <a:avLst/>
              </a:prstGeom>
              <a:blipFill rotWithShape="0">
                <a:blip r:embed="rId3"/>
                <a:stretch>
                  <a:fillRect t="-26316" b="-40000"/>
                </a:stretch>
              </a:blipFill>
              <a:ln w="19050">
                <a:noFill/>
                <a:miter lim="8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Arrow 15"/>
          <p:cNvSpPr/>
          <p:nvPr/>
        </p:nvSpPr>
        <p:spPr>
          <a:xfrm rot="5400000">
            <a:off x="7255741" y="4309287"/>
            <a:ext cx="734028" cy="481978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8" name="Curved Right Arrow 17"/>
          <p:cNvSpPr/>
          <p:nvPr/>
        </p:nvSpPr>
        <p:spPr>
          <a:xfrm rot="3557809">
            <a:off x="8032869" y="2023603"/>
            <a:ext cx="1027969" cy="1713404"/>
          </a:xfrm>
          <a:prstGeom prst="curvedRightArrow">
            <a:avLst>
              <a:gd name="adj1" fmla="val 25000"/>
              <a:gd name="adj2" fmla="val 50000"/>
              <a:gd name="adj3" fmla="val 33819"/>
            </a:avLst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34387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Optimization with constraints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r>
              <a:rPr lang="en-US" altLang="ko-KR" sz="2800" dirty="0">
                <a:sym typeface="Verdana"/>
              </a:rPr>
              <a:t>Standard </a:t>
            </a:r>
            <a:r>
              <a:rPr lang="en-US" altLang="ko-KR" sz="2800" dirty="0" err="1">
                <a:sym typeface="Verdana"/>
              </a:rPr>
              <a:t>Lagrangian</a:t>
            </a:r>
            <a:r>
              <a:rPr lang="en-US" altLang="ko-KR" sz="2800" dirty="0">
                <a:sym typeface="Verdana"/>
              </a:rPr>
              <a:t> Relaxation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119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Gradient-Based Inference (GBI)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380" y="3814956"/>
            <a:ext cx="3934884" cy="5340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746167" y="94405"/>
            <a:ext cx="2340100" cy="6585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>
                <a:solidFill>
                  <a:schemeClr val="bg1"/>
                </a:solidFill>
              </a:rPr>
              <a:t>Motivation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053" y="2083790"/>
            <a:ext cx="2731894" cy="96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6720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Optimization with constraints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r>
              <a:rPr lang="en-US" altLang="ko-KR" sz="2800" dirty="0">
                <a:sym typeface="Verdana"/>
              </a:rPr>
              <a:t>Standard </a:t>
            </a:r>
            <a:r>
              <a:rPr lang="en-US" altLang="ko-KR" sz="2800" dirty="0" err="1">
                <a:sym typeface="Verdana"/>
              </a:rPr>
              <a:t>Lagrangian</a:t>
            </a:r>
            <a:r>
              <a:rPr lang="en-US" altLang="ko-KR" sz="2800" dirty="0">
                <a:sym typeface="Verdana"/>
              </a:rPr>
              <a:t> Relaxation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r>
              <a:rPr lang="en-US" altLang="ko-KR" sz="2800" dirty="0">
                <a:sym typeface="Verdana"/>
              </a:rPr>
              <a:t>Modified </a:t>
            </a:r>
            <a:r>
              <a:rPr lang="en-US" altLang="ko-KR" sz="2800" dirty="0" err="1">
                <a:sym typeface="Verdana"/>
              </a:rPr>
              <a:t>Lagrangian</a:t>
            </a:r>
            <a:r>
              <a:rPr lang="en-US" altLang="ko-KR" sz="2800" dirty="0">
                <a:sym typeface="Verdana"/>
              </a:rPr>
              <a:t> Relaxation</a:t>
            </a: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120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Gradient-Based Inference (GBI)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380" y="3814956"/>
            <a:ext cx="3934884" cy="5340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081" y="5483111"/>
            <a:ext cx="4987386" cy="554154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3" idx="1"/>
            <a:endCxn id="21" idx="6"/>
          </p:cNvCxnSpPr>
          <p:nvPr/>
        </p:nvCxnSpPr>
        <p:spPr>
          <a:xfrm flipH="1">
            <a:off x="8757424" y="4772463"/>
            <a:ext cx="747844" cy="8957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505268" y="4295409"/>
            <a:ext cx="1827369" cy="95410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Constraint violation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6837680" y="4295409"/>
            <a:ext cx="2134872" cy="52322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Likelihood</a:t>
            </a:r>
          </a:p>
        </p:txBody>
      </p:sp>
      <p:cxnSp>
        <p:nvCxnSpPr>
          <p:cNvPr id="15" name="Straight Arrow Connector 14"/>
          <p:cNvCxnSpPr>
            <a:stCxn id="14" idx="2"/>
            <a:endCxn id="22" idx="0"/>
          </p:cNvCxnSpPr>
          <p:nvPr/>
        </p:nvCxnSpPr>
        <p:spPr>
          <a:xfrm flipH="1">
            <a:off x="7083926" y="4818629"/>
            <a:ext cx="821190" cy="48043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7801088" y="5299064"/>
            <a:ext cx="956336" cy="73820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366763" y="5299063"/>
            <a:ext cx="1434325" cy="738201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9746167" y="94405"/>
            <a:ext cx="2340100" cy="6585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>
                <a:solidFill>
                  <a:schemeClr val="bg1"/>
                </a:solidFill>
              </a:rPr>
              <a:t>Motivation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053" y="2083790"/>
            <a:ext cx="2731894" cy="96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6636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Standard </a:t>
            </a:r>
            <a:r>
              <a:rPr lang="en-US" altLang="ko-KR" sz="2800" dirty="0" err="1">
                <a:sym typeface="Verdana"/>
              </a:rPr>
              <a:t>Lagrangian</a:t>
            </a:r>
            <a:r>
              <a:rPr lang="en-US" altLang="ko-KR" sz="2800" dirty="0">
                <a:sym typeface="Verdana"/>
              </a:rPr>
              <a:t> Relaxation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r>
              <a:rPr lang="en-US" altLang="ko-KR" sz="2800" dirty="0">
                <a:sym typeface="Verdana"/>
              </a:rPr>
              <a:t>Gradient-Based Inference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121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Gradient-Based Inference (GBI)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46167" y="94405"/>
            <a:ext cx="2340100" cy="6585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Motivation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611" y="4594040"/>
            <a:ext cx="5680290" cy="11360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175" y="2103114"/>
            <a:ext cx="3934884" cy="53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33930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Modified </a:t>
            </a:r>
            <a:r>
              <a:rPr lang="en-US" altLang="ko-KR" sz="2800" dirty="0" err="1">
                <a:sym typeface="Verdana"/>
              </a:rPr>
              <a:t>Lagrangian</a:t>
            </a:r>
            <a:r>
              <a:rPr lang="en-US" altLang="ko-KR" sz="2800" dirty="0">
                <a:sym typeface="Verdana"/>
              </a:rPr>
              <a:t> Relaxation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r>
              <a:rPr lang="en-US" altLang="ko-KR" sz="2800" dirty="0">
                <a:sym typeface="Verdana"/>
              </a:rPr>
              <a:t>Gradient-Based Inference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122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Gradient-Based Inference (GBI)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803" y="2074127"/>
            <a:ext cx="4951143" cy="55012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746167" y="94405"/>
            <a:ext cx="2340100" cy="6585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>
                <a:solidFill>
                  <a:schemeClr val="bg1"/>
                </a:solidFill>
              </a:rPr>
              <a:t>Motivation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611" y="4594040"/>
            <a:ext cx="5680290" cy="113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46608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Modified </a:t>
            </a:r>
            <a:r>
              <a:rPr lang="en-US" altLang="ko-KR" sz="2800" dirty="0" err="1">
                <a:sym typeface="Verdana"/>
              </a:rPr>
              <a:t>Lagrangian</a:t>
            </a:r>
            <a:r>
              <a:rPr lang="en-US" altLang="ko-KR" sz="2800" dirty="0">
                <a:sym typeface="Verdana"/>
              </a:rPr>
              <a:t> Relaxation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r>
              <a:rPr lang="en-US" altLang="ko-KR" sz="2800" dirty="0">
                <a:sym typeface="Verdana"/>
              </a:rPr>
              <a:t>Gradient-Based Inference</a:t>
            </a: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123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Gradient-Based Inference (GBI)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185210" y="4443313"/>
            <a:ext cx="1075874" cy="72894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17" idx="1"/>
            <a:endCxn id="15" idx="7"/>
          </p:cNvCxnSpPr>
          <p:nvPr/>
        </p:nvCxnSpPr>
        <p:spPr>
          <a:xfrm flipH="1">
            <a:off x="7103526" y="4047021"/>
            <a:ext cx="2100173" cy="5030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203699" y="3569967"/>
            <a:ext cx="2134872" cy="95410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Constraint violation</a:t>
            </a:r>
            <a:endParaRPr lang="en-US" sz="2400" dirty="0"/>
          </a:p>
        </p:txBody>
      </p:sp>
      <p:sp>
        <p:nvSpPr>
          <p:cNvPr id="14" name="Oval 13"/>
          <p:cNvSpPr/>
          <p:nvPr/>
        </p:nvSpPr>
        <p:spPr>
          <a:xfrm>
            <a:off x="4653213" y="4443313"/>
            <a:ext cx="1531998" cy="72894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9203699" y="2960562"/>
            <a:ext cx="2134872" cy="52322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/>
              <a:t>Likelihood</a:t>
            </a:r>
            <a:endParaRPr lang="en-US" sz="2800" dirty="0"/>
          </a:p>
        </p:txBody>
      </p:sp>
      <p:cxnSp>
        <p:nvCxnSpPr>
          <p:cNvPr id="19" name="Straight Arrow Connector 18"/>
          <p:cNvCxnSpPr>
            <a:stCxn id="18" idx="1"/>
            <a:endCxn id="14" idx="7"/>
          </p:cNvCxnSpPr>
          <p:nvPr/>
        </p:nvCxnSpPr>
        <p:spPr>
          <a:xfrm flipH="1">
            <a:off x="5960855" y="3222172"/>
            <a:ext cx="3242844" cy="13278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803" y="2074127"/>
            <a:ext cx="4951143" cy="550127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stCxn id="17" idx="1"/>
          </p:cNvCxnSpPr>
          <p:nvPr/>
        </p:nvCxnSpPr>
        <p:spPr>
          <a:xfrm flipH="1" flipV="1">
            <a:off x="8326245" y="2464394"/>
            <a:ext cx="877454" cy="1582627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8" idx="1"/>
          </p:cNvCxnSpPr>
          <p:nvPr/>
        </p:nvCxnSpPr>
        <p:spPr>
          <a:xfrm flipH="1" flipV="1">
            <a:off x="7396977" y="2469619"/>
            <a:ext cx="1806722" cy="752553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9746167" y="94405"/>
            <a:ext cx="2340100" cy="6585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>
                <a:solidFill>
                  <a:schemeClr val="bg1"/>
                </a:solidFill>
              </a:rPr>
              <a:t>Motivation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611" y="4594040"/>
            <a:ext cx="5680290" cy="113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0649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Modified </a:t>
            </a:r>
            <a:r>
              <a:rPr lang="en-US" altLang="ko-KR" sz="2800" dirty="0" err="1">
                <a:sym typeface="Verdana"/>
              </a:rPr>
              <a:t>Lagrangian</a:t>
            </a:r>
            <a:r>
              <a:rPr lang="en-US" altLang="ko-KR" sz="2800" dirty="0">
                <a:sym typeface="Verdana"/>
              </a:rPr>
              <a:t> Relaxation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r>
              <a:rPr lang="en-US" altLang="ko-KR" sz="2800" dirty="0">
                <a:sym typeface="Verdana"/>
              </a:rPr>
              <a:t>Gradient-Based Inference</a:t>
            </a: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124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Gradient-Based Inference (GBI)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234933" y="4528066"/>
            <a:ext cx="2166975" cy="562211"/>
          </a:xfrm>
          <a:prstGeom prst="ellipse">
            <a:avLst/>
          </a:prstGeom>
          <a:noFill/>
          <a:ln w="38100" cmpd="sng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506702" y="5556292"/>
            <a:ext cx="1921111" cy="523220"/>
          </a:xfrm>
          <a:prstGeom prst="rect">
            <a:avLst/>
          </a:prstGeom>
          <a:noFill/>
          <a:ln w="38100" cmpd="sng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/>
              <a:t>Regularizer</a:t>
            </a:r>
            <a:endParaRPr lang="en-US" sz="2800" dirty="0"/>
          </a:p>
        </p:txBody>
      </p:sp>
      <p:cxnSp>
        <p:nvCxnSpPr>
          <p:cNvPr id="25" name="Straight Arrow Connector 24"/>
          <p:cNvCxnSpPr>
            <a:stCxn id="24" idx="0"/>
          </p:cNvCxnSpPr>
          <p:nvPr/>
        </p:nvCxnSpPr>
        <p:spPr>
          <a:xfrm flipH="1" flipV="1">
            <a:off x="8362895" y="5121528"/>
            <a:ext cx="1104362" cy="434764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803" y="2074127"/>
            <a:ext cx="4951143" cy="55012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746167" y="94405"/>
            <a:ext cx="2340100" cy="6585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>
                <a:solidFill>
                  <a:schemeClr val="bg1"/>
                </a:solidFill>
              </a:rPr>
              <a:t>Motivation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5751821" y="2074127"/>
            <a:ext cx="544901" cy="437113"/>
          </a:xfrm>
          <a:prstGeom prst="ellipse">
            <a:avLst/>
          </a:prstGeom>
          <a:noFill/>
          <a:ln w="38100" cmpd="sng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611" y="4594040"/>
            <a:ext cx="5680290" cy="113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89422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Optimization with constraints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r>
              <a:rPr lang="en-US" altLang="ko-KR" sz="2800" dirty="0">
                <a:sym typeface="Verdana"/>
              </a:rPr>
              <a:t>Gradient-Based Inference (in math)</a:t>
            </a: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125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Gradient-Based Inference (GBI)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053" y="2083790"/>
            <a:ext cx="2731894" cy="9623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611" y="4594040"/>
            <a:ext cx="5680290" cy="113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28625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GBI (in Algorithm)</a:t>
            </a: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126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Gradient-Based Inference (GBI)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169347" y="139009"/>
            <a:ext cx="1916919" cy="6585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DETAIL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50" y="3635063"/>
            <a:ext cx="8775700" cy="25273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968331" y="4282067"/>
            <a:ext cx="4417601" cy="364273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endCxn id="14" idx="3"/>
          </p:cNvCxnSpPr>
          <p:nvPr/>
        </p:nvCxnSpPr>
        <p:spPr>
          <a:xfrm flipH="1">
            <a:off x="6385932" y="4448465"/>
            <a:ext cx="2646783" cy="1573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9032715" y="4282067"/>
            <a:ext cx="2896088" cy="436567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Initiate as model weight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787" y="1969854"/>
            <a:ext cx="5680290" cy="113605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910908" y="6364839"/>
            <a:ext cx="10175358" cy="346259"/>
          </a:xfrm>
          <a:prstGeom prst="rect">
            <a:avLst/>
          </a:prstGeom>
        </p:spPr>
        <p:txBody>
          <a:bodyPr wrap="square" lIns="68589" tIns="34295" rIns="68589" bIns="34295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Jay Yoon Lee et al, Gradient-based Inference for Networks with Output Constraint, AAAI 2019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3223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GBI (in Algorithm)</a:t>
            </a: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127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Gradient-Based Inference (GBI)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169347" y="139009"/>
            <a:ext cx="1916919" cy="6585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DETAIL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50" y="3635063"/>
            <a:ext cx="8775700" cy="25273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49189" y="4869366"/>
            <a:ext cx="5575611" cy="371804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55882" y="2467164"/>
            <a:ext cx="4127669" cy="621008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787" y="1969854"/>
            <a:ext cx="5680290" cy="113605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10908" y="6364839"/>
            <a:ext cx="10175358" cy="346259"/>
          </a:xfrm>
          <a:prstGeom prst="rect">
            <a:avLst/>
          </a:prstGeom>
        </p:spPr>
        <p:txBody>
          <a:bodyPr wrap="square" lIns="68589" tIns="34295" rIns="68589" bIns="34295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Jay Yoon Lee et al, Gradient-based Inference for Networks with Output Constraint, AAAI 2019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47748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GBI (in Algorithm)</a:t>
            </a: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128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Gradient-Based Inference (GBI)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169347" y="139009"/>
            <a:ext cx="1916919" cy="6585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DETAIL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50" y="3635063"/>
            <a:ext cx="8775700" cy="25273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34320" y="5122126"/>
            <a:ext cx="8149529" cy="683941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55882" y="1915354"/>
            <a:ext cx="5361738" cy="621008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787" y="1969854"/>
            <a:ext cx="5680290" cy="113605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910908" y="6364839"/>
            <a:ext cx="10175358" cy="346259"/>
          </a:xfrm>
          <a:prstGeom prst="rect">
            <a:avLst/>
          </a:prstGeom>
        </p:spPr>
        <p:txBody>
          <a:bodyPr wrap="square" lIns="68589" tIns="34295" rIns="68589" bIns="34295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Jay Yoon Lee et al, Gradient-based Inference for Networks with Output Constraint, AAAI 2019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066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1835700" y="1536633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/>
              <a:t>Focus of our work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Applications &amp; constraints</a:t>
            </a:r>
          </a:p>
          <a:p>
            <a:endParaRPr lang="en-US" dirty="0"/>
          </a:p>
          <a:p>
            <a:r>
              <a:rPr lang="en-US" dirty="0"/>
              <a:t>Gradient-Based Inference formulation</a:t>
            </a:r>
          </a:p>
          <a:p>
            <a:endParaRPr lang="en-US" dirty="0"/>
          </a:p>
          <a:p>
            <a:r>
              <a:rPr lang="en-US" dirty="0"/>
              <a:t>Experiments</a:t>
            </a:r>
          </a:p>
          <a:p>
            <a:endParaRPr lang="en-US" dirty="0"/>
          </a:p>
          <a:p>
            <a:r>
              <a:rPr lang="en-US" dirty="0"/>
              <a:t>Conclusion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" dirty="0"/>
              <a:t>Roadmap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838827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GBI (in Algorithm)</a:t>
            </a: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129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Gradient-Based Inference (GBI)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169347" y="139009"/>
            <a:ext cx="1916919" cy="6585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DETAIL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50" y="3635063"/>
            <a:ext cx="8775700" cy="25273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968331" y="4282067"/>
            <a:ext cx="4417601" cy="364273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endCxn id="14" idx="3"/>
          </p:cNvCxnSpPr>
          <p:nvPr/>
        </p:nvCxnSpPr>
        <p:spPr>
          <a:xfrm flipH="1">
            <a:off x="6385932" y="4448465"/>
            <a:ext cx="2646783" cy="1573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032715" y="4282067"/>
            <a:ext cx="2896088" cy="436567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Reset for new instance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787" y="1969854"/>
            <a:ext cx="5680290" cy="113605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910908" y="6364839"/>
            <a:ext cx="10175358" cy="346259"/>
          </a:xfrm>
          <a:prstGeom prst="rect">
            <a:avLst/>
          </a:prstGeom>
        </p:spPr>
        <p:txBody>
          <a:bodyPr wrap="square" lIns="68589" tIns="34295" rIns="68589" bIns="34295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Jay Yoon Lee et al, Gradient-based Inference for Networks with Output Constraint, AAAI 2019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4392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/>
          <p:cNvSpPr txBox="1">
            <a:spLocks noGrp="1"/>
          </p:cNvSpPr>
          <p:nvPr>
            <p:ph type="body" idx="1"/>
          </p:nvPr>
        </p:nvSpPr>
        <p:spPr>
          <a:xfrm>
            <a:off x="1835149" y="1482725"/>
            <a:ext cx="10193059" cy="45545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ym typeface="Verdana"/>
              </a:rPr>
              <a:t>Using posterior regularization, </a:t>
            </a:r>
          </a:p>
          <a:p>
            <a:endParaRPr lang="en-US" altLang="ko-KR" sz="2000" dirty="0">
              <a:sym typeface="Verdana"/>
            </a:endParaRPr>
          </a:p>
          <a:p>
            <a:endParaRPr lang="en-US" altLang="ko-KR" sz="2000" dirty="0">
              <a:sym typeface="Verdana"/>
            </a:endParaRPr>
          </a:p>
          <a:p>
            <a:endParaRPr lang="en-US" altLang="ko-KR" sz="2000" dirty="0">
              <a:sym typeface="Verdana"/>
            </a:endParaRPr>
          </a:p>
          <a:p>
            <a:endParaRPr lang="en-US" altLang="ko-KR" sz="2000" dirty="0">
              <a:sym typeface="Verdana"/>
            </a:endParaRPr>
          </a:p>
          <a:p>
            <a:endParaRPr lang="en-US" altLang="ko-KR" sz="2000" dirty="0">
              <a:sym typeface="Verdana"/>
            </a:endParaRPr>
          </a:p>
          <a:p>
            <a:r>
              <a:rPr lang="en-US" altLang="ko-KR" sz="2000" dirty="0">
                <a:sym typeface="Verdana"/>
              </a:rPr>
              <a:t>The base distribution is only stable for problems that  current output does not depend on previous output (no seq2seq).  (Hu 2016)</a:t>
            </a:r>
          </a:p>
          <a:p>
            <a:endParaRPr lang="en-US" altLang="ko-KR" sz="2000" dirty="0">
              <a:sym typeface="Verdana"/>
            </a:endParaRPr>
          </a:p>
          <a:p>
            <a:r>
              <a:rPr lang="en-US" altLang="ko-KR" sz="2000" dirty="0">
                <a:sym typeface="Verdana"/>
              </a:rPr>
              <a:t>Different way of injecting score. (Mine is direct score of rules whereas PR samples from base probability times </a:t>
            </a:r>
            <a:r>
              <a:rPr lang="en-US" altLang="ko-KR" sz="2000" dirty="0" err="1">
                <a:sym typeface="Verdana"/>
              </a:rPr>
              <a:t>exponentiated</a:t>
            </a:r>
            <a:r>
              <a:rPr lang="en-US" altLang="ko-KR" sz="2000" dirty="0">
                <a:sym typeface="Verdana"/>
              </a:rPr>
              <a:t> payoff function.</a:t>
            </a:r>
          </a:p>
          <a:p>
            <a:endParaRPr lang="en-US" altLang="ko-KR" sz="2000" dirty="0">
              <a:sym typeface="Verdana"/>
            </a:endParaRPr>
          </a:p>
          <a:p>
            <a:r>
              <a:rPr lang="en-US" altLang="ko-KR" sz="2000" dirty="0">
                <a:sym typeface="Verdana"/>
              </a:rPr>
              <a:t>Also, sampling (Hu 2018) from q </a:t>
            </a:r>
            <a:r>
              <a:rPr lang="en-US" altLang="ko-KR" sz="2000" dirty="0" err="1">
                <a:sym typeface="Verdana"/>
              </a:rPr>
              <a:t>distrbution</a:t>
            </a:r>
            <a:r>
              <a:rPr lang="en-US" altLang="ko-KR" sz="2000" dirty="0">
                <a:sym typeface="Verdana"/>
              </a:rPr>
              <a:t> is required, not easy to do for complicated structures. </a:t>
            </a:r>
          </a:p>
          <a:p>
            <a:pPr lvl="1"/>
            <a:r>
              <a:rPr lang="en-US" altLang="ko-KR" sz="1600" dirty="0">
                <a:sym typeface="Verdana"/>
              </a:rPr>
              <a:t>The NIPS2018 paper does importance sampling with MC sampling on normalization factor. (The author told me that he only samples 5 times) </a:t>
            </a:r>
          </a:p>
          <a:p>
            <a:pPr lvl="1"/>
            <a:r>
              <a:rPr lang="en-US" altLang="ko-KR" sz="1600" dirty="0">
                <a:sym typeface="Verdana"/>
              </a:rPr>
              <a:t>The distribution changes constantly, and not sure how well 5 step MC step will approximate normalization factor.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Posterior Regularization &amp; Distillation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027" y="1172736"/>
            <a:ext cx="4393159" cy="225933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130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889" y="2881688"/>
            <a:ext cx="3845111" cy="6687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683" y="2182780"/>
            <a:ext cx="2667000" cy="495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3324" y="2302406"/>
            <a:ext cx="1345400" cy="311739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2850776" y="2528047"/>
            <a:ext cx="2185148" cy="5378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915505" y="2667226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sampling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04683" y="290319"/>
            <a:ext cx="80099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nb-NO" sz="1600" dirty="0" err="1"/>
              <a:t>Ganchev</a:t>
            </a:r>
            <a:r>
              <a:rPr lang="nb-NO" sz="1600" dirty="0"/>
              <a:t> et al., 2010, </a:t>
            </a:r>
            <a:r>
              <a:rPr lang="en-US" altLang="ko-KR" sz="1600" dirty="0">
                <a:sym typeface="Verdana"/>
              </a:rPr>
              <a:t>Hu et al., (ACL2016, EMNLP2016, NIPS2018),  Hinton et al, 2016</a:t>
            </a:r>
          </a:p>
        </p:txBody>
      </p:sp>
    </p:spTree>
    <p:extLst>
      <p:ext uri="{BB962C8B-B14F-4D97-AF65-F5344CB8AC3E}">
        <p14:creationId xmlns:p14="http://schemas.microsoft.com/office/powerpoint/2010/main" val="1427530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9621194" cy="4555200"/>
          </a:xfrm>
        </p:spPr>
        <p:txBody>
          <a:bodyPr>
            <a:normAutofit/>
          </a:bodyPr>
          <a:lstStyle/>
          <a:p>
            <a:r>
              <a:rPr lang="en-US" altLang="ko-KR" sz="2800" i="1" dirty="0">
                <a:sym typeface="Verdana"/>
              </a:rPr>
              <a:t>Transduction (toy) </a:t>
            </a:r>
          </a:p>
          <a:p>
            <a:pPr lvl="1"/>
            <a:r>
              <a:rPr lang="en-US" altLang="ko-KR" sz="2000" dirty="0">
                <a:sym typeface="Verdana"/>
              </a:rPr>
              <a:t>A transducer (T) is a </a:t>
            </a:r>
            <a:r>
              <a:rPr lang="en-US" sz="2000" dirty="0"/>
              <a:t>function from a </a:t>
            </a:r>
            <a:br>
              <a:rPr lang="en-US" sz="2000" dirty="0"/>
            </a:br>
            <a:r>
              <a:rPr lang="en-US" sz="2000" dirty="0"/>
              <a:t>					‘source language’ (L</a:t>
            </a:r>
            <a:r>
              <a:rPr lang="en-US" sz="2000" baseline="-25000" dirty="0"/>
              <a:t>s</a:t>
            </a:r>
            <a:r>
              <a:rPr lang="en-US" sz="2000" dirty="0"/>
              <a:t> ) to a ‘target language’ (L</a:t>
            </a:r>
            <a:r>
              <a:rPr lang="en-US" sz="2000" baseline="-25000" dirty="0"/>
              <a:t>T</a:t>
            </a:r>
            <a:r>
              <a:rPr lang="en-US" sz="2000" dirty="0"/>
              <a:t> ). </a:t>
            </a:r>
          </a:p>
          <a:p>
            <a:pPr lvl="1"/>
            <a:endParaRPr lang="en-US" altLang="ko-KR" sz="20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Considered Application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506" y="2862728"/>
            <a:ext cx="2457398" cy="59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265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9621194" cy="4555200"/>
          </a:xfrm>
        </p:spPr>
        <p:txBody>
          <a:bodyPr>
            <a:normAutofit/>
          </a:bodyPr>
          <a:lstStyle/>
          <a:p>
            <a:r>
              <a:rPr lang="en-US" altLang="ko-KR" sz="2800" i="1" dirty="0">
                <a:sym typeface="Verdana"/>
              </a:rPr>
              <a:t>Transduction (toy) </a:t>
            </a:r>
          </a:p>
          <a:p>
            <a:pPr lvl="1"/>
            <a:r>
              <a:rPr lang="en-US" altLang="ko-KR" sz="2000" dirty="0">
                <a:sym typeface="Verdana"/>
              </a:rPr>
              <a:t>A transducer (T) is a </a:t>
            </a:r>
            <a:r>
              <a:rPr lang="en-US" sz="2000" dirty="0"/>
              <a:t>function from a </a:t>
            </a:r>
            <a:br>
              <a:rPr lang="en-US" sz="2000" dirty="0"/>
            </a:br>
            <a:r>
              <a:rPr lang="en-US" sz="2000" dirty="0"/>
              <a:t>					‘source language’ (L</a:t>
            </a:r>
            <a:r>
              <a:rPr lang="en-US" sz="2000" baseline="-25000" dirty="0"/>
              <a:t>s</a:t>
            </a:r>
            <a:r>
              <a:rPr lang="en-US" sz="2000" dirty="0"/>
              <a:t> ) to a ‘target language’ (L</a:t>
            </a:r>
            <a:r>
              <a:rPr lang="en-US" sz="2000" baseline="-25000" dirty="0"/>
              <a:t>T</a:t>
            </a:r>
            <a:r>
              <a:rPr lang="en-US" sz="2000" dirty="0"/>
              <a:t> ). </a:t>
            </a:r>
          </a:p>
          <a:p>
            <a:pPr lvl="1"/>
            <a:endParaRPr lang="en-US" altLang="ko-KR" sz="20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Transduction constraints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506" y="2862728"/>
            <a:ext cx="2457398" cy="593165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1086971" y="3838638"/>
            <a:ext cx="638959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[Source] </a:t>
            </a:r>
            <a:r>
              <a:rPr lang="en-US" sz="2800" dirty="0" err="1"/>
              <a:t>azazbz</a:t>
            </a:r>
            <a:endParaRPr lang="en-US" sz="2800" dirty="0"/>
          </a:p>
          <a:p>
            <a:endParaRPr lang="en-US" sz="2800" dirty="0">
              <a:sym typeface="Wingdings"/>
            </a:endParaRPr>
          </a:p>
          <a:p>
            <a:endParaRPr lang="en-US" sz="2800" dirty="0">
              <a:sym typeface="Wingdings"/>
            </a:endParaRPr>
          </a:p>
          <a:p>
            <a:r>
              <a:rPr lang="en-US" sz="2800" dirty="0">
                <a:solidFill>
                  <a:srgbClr val="0070C0"/>
                </a:solidFill>
              </a:rPr>
              <a:t> [Target] </a:t>
            </a:r>
            <a:r>
              <a:rPr lang="en-US" sz="2800" dirty="0" err="1">
                <a:solidFill>
                  <a:srgbClr val="0070C0"/>
                </a:solidFill>
              </a:rPr>
              <a:t>aaaaaazb</a:t>
            </a:r>
            <a:endParaRPr lang="en-US" sz="2800" dirty="0"/>
          </a:p>
        </p:txBody>
      </p:sp>
      <p:sp>
        <p:nvSpPr>
          <p:cNvPr id="49" name="Right Arrow 48"/>
          <p:cNvSpPr/>
          <p:nvPr/>
        </p:nvSpPr>
        <p:spPr>
          <a:xfrm rot="5400000">
            <a:off x="2519722" y="4626402"/>
            <a:ext cx="734028" cy="235298"/>
          </a:xfrm>
          <a:prstGeom prst="rightArrow">
            <a:avLst/>
          </a:prstGeom>
          <a:solidFill>
            <a:schemeClr val="tx1">
              <a:alpha val="92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416925" y="3838638"/>
            <a:ext cx="638959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[Source] </a:t>
            </a:r>
            <a:r>
              <a:rPr lang="en-US" sz="2800" dirty="0" err="1"/>
              <a:t>azbzazbzbzaazbzbzbzbzbz</a:t>
            </a:r>
            <a:r>
              <a:rPr lang="en-US" sz="2800" dirty="0"/>
              <a:t> </a:t>
            </a:r>
          </a:p>
          <a:p>
            <a:endParaRPr lang="en-US" sz="2800" dirty="0">
              <a:sym typeface="Wingdings"/>
            </a:endParaRPr>
          </a:p>
          <a:p>
            <a:endParaRPr lang="en-US" sz="2800" dirty="0">
              <a:sym typeface="Wingdings"/>
            </a:endParaRPr>
          </a:p>
          <a:p>
            <a:r>
              <a:rPr lang="en-US" sz="2800" dirty="0">
                <a:solidFill>
                  <a:srgbClr val="0070C0"/>
                </a:solidFill>
              </a:rPr>
              <a:t> [Target] </a:t>
            </a:r>
            <a:r>
              <a:rPr lang="en-US" sz="2800" dirty="0" err="1">
                <a:solidFill>
                  <a:srgbClr val="0070C0"/>
                </a:solidFill>
              </a:rPr>
              <a:t>aaazbaaazbzbaaaaaazbzbzbzbzb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endParaRPr lang="en-US" sz="2800" dirty="0">
              <a:solidFill>
                <a:srgbClr val="0070C0"/>
              </a:solidFill>
              <a:sym typeface="Wingdings"/>
            </a:endParaRPr>
          </a:p>
          <a:p>
            <a:endParaRPr lang="en-US" sz="2800" dirty="0"/>
          </a:p>
        </p:txBody>
      </p:sp>
      <p:sp>
        <p:nvSpPr>
          <p:cNvPr id="11" name="Right Arrow 10"/>
          <p:cNvSpPr/>
          <p:nvPr/>
        </p:nvSpPr>
        <p:spPr>
          <a:xfrm rot="5400000">
            <a:off x="6849676" y="4626402"/>
            <a:ext cx="734028" cy="235298"/>
          </a:xfrm>
          <a:prstGeom prst="rightArrow">
            <a:avLst/>
          </a:prstGeom>
          <a:solidFill>
            <a:schemeClr val="tx1">
              <a:alpha val="92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287546" y="3932842"/>
            <a:ext cx="7152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6000" dirty="0"/>
              <a:t>…</a:t>
            </a:r>
            <a:endParaRPr lang="en-US" sz="6000" dirty="0"/>
          </a:p>
        </p:txBody>
      </p:sp>
      <p:sp>
        <p:nvSpPr>
          <p:cNvPr id="13" name="Rectangle 12"/>
          <p:cNvSpPr/>
          <p:nvPr/>
        </p:nvSpPr>
        <p:spPr>
          <a:xfrm>
            <a:off x="211000" y="3375979"/>
            <a:ext cx="37827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ym typeface="Verdana"/>
              </a:rPr>
              <a:t>Multiple (input, output</a:t>
            </a:r>
            <a:r>
              <a:rPr lang="en-US" altLang="ko-KR" sz="2000">
                <a:sym typeface="Verdana"/>
              </a:rPr>
              <a:t>)  pairs</a:t>
            </a:r>
            <a:endParaRPr lang="en-US" sz="2000" dirty="0"/>
          </a:p>
        </p:txBody>
      </p:sp>
      <p:sp>
        <p:nvSpPr>
          <p:cNvPr id="14" name="Left Bracket 13"/>
          <p:cNvSpPr/>
          <p:nvPr/>
        </p:nvSpPr>
        <p:spPr>
          <a:xfrm>
            <a:off x="655745" y="3937227"/>
            <a:ext cx="322729" cy="1613647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ket 14"/>
          <p:cNvSpPr/>
          <p:nvPr/>
        </p:nvSpPr>
        <p:spPr>
          <a:xfrm flipH="1">
            <a:off x="11507837" y="3932842"/>
            <a:ext cx="369795" cy="1613647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42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9621194" cy="4555200"/>
          </a:xfrm>
        </p:spPr>
        <p:txBody>
          <a:bodyPr>
            <a:normAutofit/>
          </a:bodyPr>
          <a:lstStyle/>
          <a:p>
            <a:r>
              <a:rPr lang="en-US" altLang="ko-KR" sz="2800" i="1" dirty="0">
                <a:sym typeface="Verdana"/>
              </a:rPr>
              <a:t>Transduction (toy) </a:t>
            </a:r>
          </a:p>
          <a:p>
            <a:pPr lvl="1"/>
            <a:r>
              <a:rPr lang="en-US" altLang="ko-KR" sz="2000" dirty="0">
                <a:sym typeface="Verdana"/>
              </a:rPr>
              <a:t>A transducer (T) is a </a:t>
            </a:r>
            <a:r>
              <a:rPr lang="en-US" sz="2000" dirty="0"/>
              <a:t>function from a </a:t>
            </a:r>
            <a:br>
              <a:rPr lang="en-US" sz="2000" dirty="0"/>
            </a:br>
            <a:r>
              <a:rPr lang="en-US" sz="2000" dirty="0"/>
              <a:t>					‘source language’ (L</a:t>
            </a:r>
            <a:r>
              <a:rPr lang="en-US" sz="2000" baseline="-25000" dirty="0"/>
              <a:t>s</a:t>
            </a:r>
            <a:r>
              <a:rPr lang="en-US" sz="2000" dirty="0"/>
              <a:t> ) to a ‘target language’ (L</a:t>
            </a:r>
            <a:r>
              <a:rPr lang="en-US" sz="2000" baseline="-25000" dirty="0"/>
              <a:t>T</a:t>
            </a:r>
            <a:r>
              <a:rPr lang="en-US" sz="2000" dirty="0"/>
              <a:t> ). </a:t>
            </a:r>
          </a:p>
          <a:p>
            <a:pPr lvl="1"/>
            <a:endParaRPr lang="en-US" altLang="ko-KR" sz="20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Transduction constraints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506" y="2862728"/>
            <a:ext cx="2457398" cy="5931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41394" y="3545045"/>
            <a:ext cx="224565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ym typeface="Verdana"/>
              </a:rPr>
              <a:t>e.g. ) </a:t>
            </a:r>
          </a:p>
          <a:p>
            <a:r>
              <a:rPr lang="en-US" altLang="ko-KR" sz="2800" dirty="0">
                <a:sym typeface="Verdana"/>
              </a:rPr>
              <a:t>T: </a:t>
            </a:r>
            <a:r>
              <a:rPr lang="en-US" altLang="ko-KR" sz="2800" dirty="0" err="1">
                <a:sym typeface="Verdana"/>
              </a:rPr>
              <a:t>az</a:t>
            </a:r>
            <a:r>
              <a:rPr lang="en-US" altLang="ko-KR" sz="2800" dirty="0">
                <a:sym typeface="Verdana"/>
              </a:rPr>
              <a:t> </a:t>
            </a:r>
            <a:r>
              <a:rPr lang="en-US" altLang="ko-KR" sz="2800" dirty="0">
                <a:sym typeface="Wingdings"/>
              </a:rPr>
              <a:t> </a:t>
            </a:r>
            <a:r>
              <a:rPr lang="en-US" altLang="ko-KR" sz="2800" dirty="0" err="1">
                <a:solidFill>
                  <a:srgbClr val="0070C0"/>
                </a:solidFill>
                <a:sym typeface="Wingdings"/>
              </a:rPr>
              <a:t>aaa</a:t>
            </a:r>
            <a:endParaRPr lang="en-US" altLang="ko-KR" sz="2800" dirty="0">
              <a:solidFill>
                <a:srgbClr val="0070C0"/>
              </a:solidFill>
              <a:sym typeface="Wingdings"/>
            </a:endParaRPr>
          </a:p>
          <a:p>
            <a:r>
              <a:rPr lang="en-US" altLang="ko-KR" sz="2800" dirty="0">
                <a:sym typeface="Wingdings"/>
              </a:rPr>
              <a:t>    </a:t>
            </a:r>
            <a:r>
              <a:rPr lang="en-US" altLang="ko-KR" sz="2800" dirty="0" err="1">
                <a:sym typeface="Wingdings"/>
              </a:rPr>
              <a:t>bz</a:t>
            </a:r>
            <a:r>
              <a:rPr lang="en-US" altLang="ko-KR" sz="2800" dirty="0">
                <a:sym typeface="Wingdings"/>
              </a:rPr>
              <a:t>  </a:t>
            </a:r>
            <a:r>
              <a:rPr lang="en-US" altLang="ko-KR" sz="2800" dirty="0" err="1">
                <a:solidFill>
                  <a:srgbClr val="0070C0"/>
                </a:solidFill>
                <a:sym typeface="Wingdings"/>
              </a:rPr>
              <a:t>zb</a:t>
            </a:r>
            <a:endParaRPr lang="en-US" altLang="ko-KR" sz="2800" dirty="0">
              <a:solidFill>
                <a:srgbClr val="0070C0"/>
              </a:solidFill>
              <a:sym typeface="Wingdings"/>
            </a:endParaRPr>
          </a:p>
          <a:p>
            <a:endParaRPr lang="en-US" sz="2800" dirty="0">
              <a:sym typeface="Wingdings"/>
            </a:endParaRPr>
          </a:p>
          <a:p>
            <a:endParaRPr lang="en-US" sz="2800" dirty="0"/>
          </a:p>
        </p:txBody>
      </p:sp>
      <p:sp>
        <p:nvSpPr>
          <p:cNvPr id="37" name="Rectangle 36"/>
          <p:cNvSpPr/>
          <p:nvPr/>
        </p:nvSpPr>
        <p:spPr>
          <a:xfrm>
            <a:off x="4334436" y="3713171"/>
            <a:ext cx="638959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S: </a:t>
            </a:r>
            <a:r>
              <a:rPr lang="en-US" sz="2800" dirty="0" err="1"/>
              <a:t>azazbzazbzbzazbzbzbzbzbz</a:t>
            </a:r>
            <a:r>
              <a:rPr lang="en-US" sz="2800" dirty="0"/>
              <a:t> </a:t>
            </a:r>
          </a:p>
          <a:p>
            <a:endParaRPr lang="en-US" sz="2800" dirty="0">
              <a:sym typeface="Wingdings"/>
            </a:endParaRPr>
          </a:p>
          <a:p>
            <a:endParaRPr lang="en-US" sz="2800" dirty="0">
              <a:sym typeface="Wingdings"/>
            </a:endParaRPr>
          </a:p>
          <a:p>
            <a:r>
              <a:rPr lang="en-US" sz="2800" dirty="0">
                <a:solidFill>
                  <a:srgbClr val="0070C0"/>
                </a:solidFill>
              </a:rPr>
              <a:t>T: </a:t>
            </a:r>
            <a:r>
              <a:rPr lang="en-US" sz="2800" dirty="0" err="1">
                <a:solidFill>
                  <a:srgbClr val="0070C0"/>
                </a:solidFill>
              </a:rPr>
              <a:t>aaaaaazbaaazbzbaaazbzbzbzbzb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endParaRPr lang="en-US" sz="2800" dirty="0">
              <a:solidFill>
                <a:srgbClr val="0070C0"/>
              </a:solidFill>
              <a:sym typeface="Wingdings"/>
            </a:endParaRPr>
          </a:p>
          <a:p>
            <a:endParaRPr lang="en-US" sz="2800" dirty="0"/>
          </a:p>
        </p:txBody>
      </p:sp>
      <p:sp>
        <p:nvSpPr>
          <p:cNvPr id="49" name="Right Arrow 48"/>
          <p:cNvSpPr/>
          <p:nvPr/>
        </p:nvSpPr>
        <p:spPr>
          <a:xfrm rot="5400000">
            <a:off x="5767187" y="4500935"/>
            <a:ext cx="734028" cy="235298"/>
          </a:xfrm>
          <a:prstGeom prst="rightArrow">
            <a:avLst/>
          </a:prstGeom>
          <a:solidFill>
            <a:schemeClr val="tx1">
              <a:alpha val="92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905399" y="3836071"/>
            <a:ext cx="3122810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79646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dirty="0">
                <a:sym typeface="Verdana"/>
              </a:rPr>
              <a:t>constraint:</a:t>
            </a:r>
          </a:p>
          <a:p>
            <a:r>
              <a:rPr lang="en-US" sz="2400" dirty="0">
                <a:sym typeface="Verdana"/>
              </a:rPr>
              <a:t>3 x (# a in </a:t>
            </a:r>
            <a:r>
              <a:rPr lang="en-US" sz="2400" b="1" dirty="0">
                <a:sym typeface="Verdana"/>
              </a:rPr>
              <a:t>S</a:t>
            </a:r>
            <a:r>
              <a:rPr lang="en-US" sz="2400" dirty="0">
                <a:sym typeface="Verdana"/>
              </a:rPr>
              <a:t>)  = # a in </a:t>
            </a:r>
            <a:r>
              <a:rPr lang="en-US" sz="2400" b="1" dirty="0">
                <a:sym typeface="Verdana"/>
              </a:rPr>
              <a:t>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51290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>
            <a:normAutofit/>
          </a:bodyPr>
          <a:lstStyle/>
          <a:p>
            <a:r>
              <a:rPr lang="en-US" altLang="ko-KR" sz="2800" i="1" dirty="0">
                <a:sym typeface="Verdana"/>
              </a:rPr>
              <a:t>Syntactic Parsing</a:t>
            </a:r>
          </a:p>
          <a:p>
            <a:pPr lvl="1"/>
            <a:r>
              <a:rPr lang="en-US" altLang="ko-KR" sz="2000" dirty="0">
                <a:sym typeface="Verdana"/>
              </a:rPr>
              <a:t>Finding structure of the provided (input) sentence.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Considered Applications in NLP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285620" y="2768165"/>
            <a:ext cx="5036093" cy="579581"/>
          </a:xfrm>
          <a:prstGeom prst="rect">
            <a:avLst/>
          </a:prstGeom>
          <a:solidFill>
            <a:srgbClr val="00000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/>
              <a:t>Parser</a:t>
            </a:r>
          </a:p>
        </p:txBody>
      </p:sp>
      <p:sp>
        <p:nvSpPr>
          <p:cNvPr id="43" name="Right Arrow 42"/>
          <p:cNvSpPr/>
          <p:nvPr/>
        </p:nvSpPr>
        <p:spPr>
          <a:xfrm rot="16200000">
            <a:off x="2898333" y="3452953"/>
            <a:ext cx="734028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5400000">
            <a:off x="6154607" y="3499146"/>
            <a:ext cx="734028" cy="481978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864756" y="4146288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Y</a:t>
            </a:r>
            <a:r>
              <a:rPr lang="en-US" sz="2400" dirty="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566391" y="4135725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792999" y="1475739"/>
            <a:ext cx="265674" cy="3938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S</a:t>
            </a:r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9556053" y="1713852"/>
            <a:ext cx="1154496" cy="553896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1072230" y="1718255"/>
            <a:ext cx="957528" cy="545093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10865918" y="1823395"/>
            <a:ext cx="13742" cy="457912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9423215" y="2267749"/>
            <a:ext cx="265674" cy="3938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NP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746823" y="2281308"/>
            <a:ext cx="265674" cy="3938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VP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2079590" y="2258235"/>
            <a:ext cx="265674" cy="3938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.</a:t>
            </a:r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10426552" y="2579128"/>
            <a:ext cx="306714" cy="389404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1113271" y="2601847"/>
            <a:ext cx="366817" cy="348369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1383332" y="2899312"/>
            <a:ext cx="265674" cy="3938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NP</a:t>
            </a:r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11177761" y="3242924"/>
            <a:ext cx="192015" cy="238471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1703973" y="3219851"/>
            <a:ext cx="270811" cy="224911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0895165" y="3453327"/>
            <a:ext cx="265674" cy="3938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1705744" y="3430253"/>
            <a:ext cx="265674" cy="3938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dog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210330" y="2917272"/>
            <a:ext cx="265674" cy="3938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has</a:t>
            </a:r>
          </a:p>
        </p:txBody>
      </p:sp>
      <p:cxnSp>
        <p:nvCxnSpPr>
          <p:cNvPr id="64" name="Straight Connector 63"/>
          <p:cNvCxnSpPr/>
          <p:nvPr/>
        </p:nvCxnSpPr>
        <p:spPr>
          <a:xfrm>
            <a:off x="9556054" y="2606605"/>
            <a:ext cx="185" cy="325295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9371893" y="2903357"/>
            <a:ext cx="265674" cy="3938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John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821580" y="4633846"/>
            <a:ext cx="2460848" cy="60111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000000"/>
                </a:solidFill>
              </a:rPr>
              <a:t>John has  a dog .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182632" y="2241215"/>
            <a:ext cx="1232899" cy="393805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/>
              <a:t>Tree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8317738" y="4542248"/>
            <a:ext cx="2176480" cy="457082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/>
              <a:t>Linearized Tree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0814793" y="28063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endParaRPr lang="en-US"/>
          </a:p>
        </p:txBody>
      </p:sp>
      <p:sp>
        <p:nvSpPr>
          <p:cNvPr id="8" name="Left-Right Arrow 7"/>
          <p:cNvSpPr/>
          <p:nvPr/>
        </p:nvSpPr>
        <p:spPr>
          <a:xfrm rot="16200000">
            <a:off x="7690589" y="3413567"/>
            <a:ext cx="1814926" cy="337304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736030" y="3237763"/>
            <a:ext cx="12895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ea typeface="Apple SD 산돌고딕 Neo 일반체"/>
                <a:sym typeface="Verdana"/>
              </a:rPr>
              <a:t>Equivalent</a:t>
            </a:r>
          </a:p>
          <a:p>
            <a:r>
              <a:rPr lang="en-US" i="1" dirty="0">
                <a:solidFill>
                  <a:srgbClr val="000000"/>
                </a:solidFill>
                <a:ea typeface="Apple SD 산돌고딕 Neo 일반체"/>
                <a:sym typeface="Verdana"/>
              </a:rPr>
              <a:t>information</a:t>
            </a:r>
            <a:endParaRPr lang="en-US" i="1" dirty="0"/>
          </a:p>
        </p:txBody>
      </p:sp>
      <p:sp>
        <p:nvSpPr>
          <p:cNvPr id="9" name="Rectangle 8"/>
          <p:cNvSpPr/>
          <p:nvPr/>
        </p:nvSpPr>
        <p:spPr>
          <a:xfrm>
            <a:off x="4685523" y="4601504"/>
            <a:ext cx="3640740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  <a:ea typeface="Apple SD 산돌고딕 Neo 일반체"/>
                <a:sym typeface="Verdana"/>
              </a:rPr>
              <a:t>(S (NP xx)  (VP xx (NP xx xx))</a:t>
            </a:r>
          </a:p>
        </p:txBody>
      </p:sp>
    </p:spTree>
    <p:extLst>
      <p:ext uri="{BB962C8B-B14F-4D97-AF65-F5344CB8AC3E}">
        <p14:creationId xmlns:p14="http://schemas.microsoft.com/office/powerpoint/2010/main" val="970488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>
            <a:normAutofit/>
          </a:bodyPr>
          <a:lstStyle/>
          <a:p>
            <a:r>
              <a:rPr lang="en-US" altLang="ko-KR" sz="2800" i="1" dirty="0">
                <a:sym typeface="Verdana"/>
              </a:rPr>
              <a:t>Syntactic Parsing</a:t>
            </a:r>
          </a:p>
          <a:p>
            <a:pPr lvl="1"/>
            <a:r>
              <a:rPr lang="en-US" altLang="ko-KR" sz="2000" dirty="0">
                <a:sym typeface="Verdana"/>
              </a:rPr>
              <a:t>Finding structure of the provided (input) sentence.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Considered Applications in NLP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285620" y="2768165"/>
            <a:ext cx="5036093" cy="579581"/>
          </a:xfrm>
          <a:prstGeom prst="rect">
            <a:avLst/>
          </a:prstGeom>
          <a:solidFill>
            <a:srgbClr val="00000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/>
              <a:t>Parser</a:t>
            </a:r>
          </a:p>
        </p:txBody>
      </p:sp>
      <p:sp>
        <p:nvSpPr>
          <p:cNvPr id="43" name="Right Arrow 42"/>
          <p:cNvSpPr/>
          <p:nvPr/>
        </p:nvSpPr>
        <p:spPr>
          <a:xfrm rot="16200000">
            <a:off x="2898333" y="3452953"/>
            <a:ext cx="734028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5400000">
            <a:off x="6154607" y="3499146"/>
            <a:ext cx="734028" cy="481978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864756" y="4146288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Y</a:t>
            </a:r>
            <a:r>
              <a:rPr lang="en-US" sz="2400" dirty="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566391" y="4135725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792999" y="1475739"/>
            <a:ext cx="265674" cy="3938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S</a:t>
            </a:r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9556053" y="1713852"/>
            <a:ext cx="1154496" cy="553896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1072230" y="1718255"/>
            <a:ext cx="957528" cy="545093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10865918" y="1823395"/>
            <a:ext cx="13742" cy="457912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9423215" y="2267749"/>
            <a:ext cx="265674" cy="3938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NP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746823" y="2281308"/>
            <a:ext cx="265674" cy="3938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VP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2079590" y="2258235"/>
            <a:ext cx="265674" cy="3938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.</a:t>
            </a:r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10426552" y="2579128"/>
            <a:ext cx="306714" cy="389404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1113271" y="2601847"/>
            <a:ext cx="366817" cy="348369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1383332" y="2899312"/>
            <a:ext cx="265674" cy="3938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NP</a:t>
            </a:r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11177761" y="3242924"/>
            <a:ext cx="192015" cy="238471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1703973" y="3219851"/>
            <a:ext cx="270811" cy="224911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0895165" y="3453327"/>
            <a:ext cx="265674" cy="3938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1705744" y="3430253"/>
            <a:ext cx="265674" cy="3938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dog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210330" y="2917272"/>
            <a:ext cx="265674" cy="3938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has</a:t>
            </a:r>
          </a:p>
        </p:txBody>
      </p:sp>
      <p:cxnSp>
        <p:nvCxnSpPr>
          <p:cNvPr id="64" name="Straight Connector 63"/>
          <p:cNvCxnSpPr/>
          <p:nvPr/>
        </p:nvCxnSpPr>
        <p:spPr>
          <a:xfrm>
            <a:off x="9556054" y="2606605"/>
            <a:ext cx="185" cy="325295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9371893" y="2903357"/>
            <a:ext cx="265674" cy="3938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John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821580" y="4633846"/>
            <a:ext cx="2460848" cy="60111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000000"/>
                </a:solidFill>
              </a:rPr>
              <a:t>John has  a dog .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182632" y="2241215"/>
            <a:ext cx="1232899" cy="393805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/>
              <a:t>Tree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8317738" y="4542248"/>
            <a:ext cx="2176480" cy="457082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/>
              <a:t>Linearized Tree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0814793" y="28063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endParaRPr lang="en-US"/>
          </a:p>
        </p:txBody>
      </p:sp>
      <p:sp>
        <p:nvSpPr>
          <p:cNvPr id="8" name="Left-Right Arrow 7"/>
          <p:cNvSpPr/>
          <p:nvPr/>
        </p:nvSpPr>
        <p:spPr>
          <a:xfrm rot="16200000">
            <a:off x="7690589" y="3413567"/>
            <a:ext cx="1814926" cy="337304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736030" y="3237763"/>
            <a:ext cx="12895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ea typeface="Apple SD 산돌고딕 Neo 일반체"/>
                <a:sym typeface="Verdana"/>
              </a:rPr>
              <a:t>Equivalent</a:t>
            </a:r>
          </a:p>
          <a:p>
            <a:r>
              <a:rPr lang="en-US" i="1" dirty="0">
                <a:solidFill>
                  <a:srgbClr val="000000"/>
                </a:solidFill>
                <a:ea typeface="Apple SD 산돌고딕 Neo 일반체"/>
                <a:sym typeface="Verdana"/>
              </a:rPr>
              <a:t>information</a:t>
            </a:r>
            <a:endParaRPr lang="en-US" i="1" dirty="0"/>
          </a:p>
        </p:txBody>
      </p:sp>
      <p:sp>
        <p:nvSpPr>
          <p:cNvPr id="9" name="Rectangle 8"/>
          <p:cNvSpPr/>
          <p:nvPr/>
        </p:nvSpPr>
        <p:spPr>
          <a:xfrm>
            <a:off x="4685523" y="4601504"/>
            <a:ext cx="3640740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  <a:ea typeface="Apple SD 산돌고딕 Neo 일반체"/>
                <a:sym typeface="Verdana"/>
              </a:rPr>
              <a:t>(S (NP xx)  (VP xx (NP xx xx))</a:t>
            </a:r>
          </a:p>
        </p:txBody>
      </p:sp>
      <p:sp>
        <p:nvSpPr>
          <p:cNvPr id="10" name="Rectangle 9"/>
          <p:cNvSpPr/>
          <p:nvPr/>
        </p:nvSpPr>
        <p:spPr>
          <a:xfrm>
            <a:off x="898069" y="5503935"/>
            <a:ext cx="106057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ko-KR" sz="2400" dirty="0">
                <a:sym typeface="Verdana"/>
              </a:rPr>
              <a:t>To use </a:t>
            </a:r>
            <a:r>
              <a:rPr lang="en-US" altLang="ko-KR" sz="2400" i="1" dirty="0">
                <a:sym typeface="Verdana"/>
              </a:rPr>
              <a:t>Sequence-to-Sequence </a:t>
            </a:r>
            <a:r>
              <a:rPr lang="en-US" altLang="ko-KR" sz="2400" dirty="0">
                <a:sym typeface="Verdana"/>
              </a:rPr>
              <a:t>model: </a:t>
            </a:r>
          </a:p>
          <a:p>
            <a:pPr lvl="1"/>
            <a:r>
              <a:rPr lang="en-US" altLang="ko-KR" sz="2400" dirty="0">
                <a:sym typeface="Verdana"/>
              </a:rPr>
              <a:t>				models relationship between </a:t>
            </a:r>
            <a:r>
              <a:rPr lang="en-US" altLang="ko-KR" sz="2400" i="1" dirty="0">
                <a:sym typeface="Verdana"/>
              </a:rPr>
              <a:t>sequence</a:t>
            </a:r>
            <a:r>
              <a:rPr lang="en-US" altLang="ko-KR" sz="2400" dirty="0">
                <a:sym typeface="Verdana"/>
              </a:rPr>
              <a:t> input &amp; </a:t>
            </a:r>
            <a:r>
              <a:rPr lang="en-US" altLang="ko-KR" sz="2400" i="1" dirty="0">
                <a:sym typeface="Verdana"/>
              </a:rPr>
              <a:t>sequence</a:t>
            </a:r>
            <a:r>
              <a:rPr lang="en-US" altLang="ko-KR" sz="2400" dirty="0">
                <a:sym typeface="Verdana"/>
              </a:rPr>
              <a:t> output.</a:t>
            </a:r>
          </a:p>
        </p:txBody>
      </p:sp>
    </p:spTree>
    <p:extLst>
      <p:ext uri="{BB962C8B-B14F-4D97-AF65-F5344CB8AC3E}">
        <p14:creationId xmlns:p14="http://schemas.microsoft.com/office/powerpoint/2010/main" val="307658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>
            <a:normAutofit/>
          </a:bodyPr>
          <a:lstStyle/>
          <a:p>
            <a:r>
              <a:rPr lang="en-US" altLang="ko-KR" sz="2800" i="1" dirty="0">
                <a:sym typeface="Verdana"/>
              </a:rPr>
              <a:t>Syntactic Parsing</a:t>
            </a:r>
          </a:p>
          <a:p>
            <a:pPr lvl="1"/>
            <a:r>
              <a:rPr lang="en-US" altLang="ko-KR" sz="2000" dirty="0">
                <a:sym typeface="Verdana"/>
              </a:rPr>
              <a:t>Finding structure of the provided (input) sentence.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Constraints in Parsing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285620" y="2768165"/>
            <a:ext cx="7362645" cy="579581"/>
          </a:xfrm>
          <a:prstGeom prst="rect">
            <a:avLst/>
          </a:prstGeom>
          <a:solidFill>
            <a:srgbClr val="00000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/>
              <a:t>Parser</a:t>
            </a:r>
          </a:p>
        </p:txBody>
      </p:sp>
      <p:sp>
        <p:nvSpPr>
          <p:cNvPr id="43" name="Right Arrow 42"/>
          <p:cNvSpPr/>
          <p:nvPr/>
        </p:nvSpPr>
        <p:spPr>
          <a:xfrm rot="16200000">
            <a:off x="3068461" y="3282825"/>
            <a:ext cx="393772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5400000">
            <a:off x="8035437" y="3300094"/>
            <a:ext cx="347579" cy="481978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271746" y="3734419"/>
            <a:ext cx="2460848" cy="60111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dirty="0">
                <a:solidFill>
                  <a:srgbClr val="000000"/>
                </a:solidFill>
              </a:rPr>
              <a:t>John has  a dog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61838" y="3677803"/>
            <a:ext cx="4803168" cy="74712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2400" b="1" dirty="0">
                <a:solidFill>
                  <a:srgbClr val="0070C0"/>
                </a:solidFill>
                <a:ea typeface="Apple SD 산돌고딕 Neo 일반체"/>
                <a:sym typeface="Verdana"/>
              </a:rPr>
              <a:t>True:</a:t>
            </a:r>
          </a:p>
          <a:p>
            <a:pPr lvl="0"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  <a:ea typeface="Apple SD 산돌고딕 Neo 일반체"/>
                <a:sym typeface="Verdana"/>
              </a:rPr>
              <a:t> (S (NP xx)  (VP xx(NP xx xx))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856812" y="4451355"/>
            <a:ext cx="4803168" cy="18900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2400" b="1" dirty="0">
                <a:solidFill>
                  <a:srgbClr val="FF0000"/>
                </a:solidFill>
                <a:ea typeface="Apple SD 산돌고딕 Neo 일반체"/>
                <a:sym typeface="Verdana"/>
              </a:rPr>
              <a:t>Others: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(S (NP xx) (VP xx (NP xx xx))) </a:t>
            </a:r>
            <a:r>
              <a:rPr lang="en-US" sz="2400" dirty="0">
                <a:solidFill>
                  <a:srgbClr val="FF0000"/>
                </a:solidFill>
                <a:ea typeface="Apple SD 산돌고딕 Neo 일반체"/>
                <a:sym typeface="Verdana"/>
              </a:rPr>
              <a:t>))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FF0000"/>
                </a:solidFill>
                <a:ea typeface="Apple SD 산돌고딕 Neo 일반체"/>
                <a:sym typeface="Verdana"/>
              </a:rPr>
              <a:t>(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(S (NP xx) (VP xx (NP xx xx))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(S (NP xx)</a:t>
            </a:r>
            <a:r>
              <a:rPr lang="en-US" sz="2400" dirty="0">
                <a:solidFill>
                  <a:srgbClr val="FF0000"/>
                </a:solidFill>
                <a:ea typeface="Apple SD 산돌고딕 Neo 일반체"/>
                <a:sym typeface="Verdana"/>
              </a:rPr>
              <a:t> )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</a:t>
            </a:r>
            <a:r>
              <a:rPr lang="en-US" sz="2400" dirty="0">
                <a:solidFill>
                  <a:srgbClr val="FF0000"/>
                </a:solidFill>
                <a:ea typeface="Apple SD 산돌고딕 Neo 일반체"/>
                <a:sym typeface="Verdana"/>
              </a:rPr>
              <a:t>)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(VP xx (NP xx xx)))</a:t>
            </a:r>
          </a:p>
          <a:p>
            <a:pPr lvl="0" algn="ctr">
              <a:lnSpc>
                <a:spcPct val="9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(S (NP xx xx xx xx </a:t>
            </a:r>
            <a:r>
              <a:rPr lang="en-US" sz="2400" dirty="0">
                <a:solidFill>
                  <a:srgbClr val="FF0000"/>
                </a:solidFill>
                <a:ea typeface="Apple SD 산돌고딕 Neo 일반체"/>
                <a:sym typeface="Verdana"/>
              </a:rPr>
              <a:t>xx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))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(S (NP xx) (VP xx xx xx))</a:t>
            </a:r>
          </a:p>
          <a:p>
            <a:pPr algn="ctr">
              <a:lnSpc>
                <a:spcPct val="90000"/>
              </a:lnSpc>
            </a:pPr>
            <a:endParaRPr lang="en-US" sz="2400" dirty="0">
              <a:solidFill>
                <a:srgbClr val="FF0000"/>
              </a:solidFill>
              <a:ea typeface="Apple SD 산돌고딕 Neo 일반체"/>
              <a:sym typeface="Verdana"/>
            </a:endParaRPr>
          </a:p>
          <a:p>
            <a:pPr lvl="0" algn="ctr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lvl="0" algn="ctr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lvl="0" algn="ctr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4786" y="4783151"/>
            <a:ext cx="58830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ym typeface="Verdana"/>
              </a:rPr>
              <a:t>Now you use seq2seq model, </a:t>
            </a:r>
          </a:p>
          <a:p>
            <a:r>
              <a:rPr lang="en-US" altLang="ko-KR" sz="2000" dirty="0">
                <a:sym typeface="Verdana"/>
              </a:rPr>
              <a:t>The model might generate constraint-violating outputs</a:t>
            </a:r>
          </a:p>
        </p:txBody>
      </p:sp>
      <p:sp>
        <p:nvSpPr>
          <p:cNvPr id="16" name="Bent Arrow 15"/>
          <p:cNvSpPr/>
          <p:nvPr/>
        </p:nvSpPr>
        <p:spPr>
          <a:xfrm flipV="1">
            <a:off x="4264628" y="5543484"/>
            <a:ext cx="1372107" cy="423851"/>
          </a:xfrm>
          <a:prstGeom prst="ben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Left Brace 16"/>
          <p:cNvSpPr/>
          <p:nvPr/>
        </p:nvSpPr>
        <p:spPr>
          <a:xfrm>
            <a:off x="5790421" y="4717230"/>
            <a:ext cx="294906" cy="1749712"/>
          </a:xfrm>
          <a:prstGeom prst="lef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948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699" y="1482065"/>
            <a:ext cx="9036739" cy="45552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Gradient-based Inference for Networks with </a:t>
            </a:r>
            <a:r>
              <a:rPr lang="en-US" sz="4800" b="1" dirty="0">
                <a:solidFill>
                  <a:srgbClr val="0070C0"/>
                </a:solidFill>
              </a:rPr>
              <a:t>Output</a:t>
            </a:r>
            <a:r>
              <a:rPr lang="en-US" sz="4000" dirty="0"/>
              <a:t> </a:t>
            </a:r>
            <a:r>
              <a:rPr lang="en-US" sz="4800" b="1" dirty="0">
                <a:solidFill>
                  <a:srgbClr val="0070C0"/>
                </a:solidFill>
              </a:rPr>
              <a:t>Constraints</a:t>
            </a:r>
            <a:r>
              <a:rPr lang="en-US" sz="6600" dirty="0"/>
              <a:t> </a:t>
            </a:r>
            <a:br>
              <a:rPr lang="en-US" sz="4400" dirty="0"/>
            </a:br>
            <a:endParaRPr lang="en-US" sz="4000" dirty="0"/>
          </a:p>
          <a:p>
            <a:endParaRPr lang="en-US" altLang="ko-KR" sz="36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Output constraints?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</p:spTree>
    <p:extLst>
      <p:ext uri="{BB962C8B-B14F-4D97-AF65-F5344CB8AC3E}">
        <p14:creationId xmlns:p14="http://schemas.microsoft.com/office/powerpoint/2010/main" val="160982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>
            <a:normAutofit/>
          </a:bodyPr>
          <a:lstStyle/>
          <a:p>
            <a:r>
              <a:rPr lang="en-US" altLang="ko-KR" sz="2800" i="1" dirty="0">
                <a:sym typeface="Verdana"/>
              </a:rPr>
              <a:t>Syntactic Parsing</a:t>
            </a:r>
          </a:p>
          <a:p>
            <a:pPr lvl="1"/>
            <a:r>
              <a:rPr lang="en-US" altLang="ko-KR" sz="2000" dirty="0">
                <a:sym typeface="Verdana"/>
              </a:rPr>
              <a:t>Finding structure of the provided (input) sentence.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Constraints in Parsing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285620" y="2768165"/>
            <a:ext cx="7362645" cy="579581"/>
          </a:xfrm>
          <a:prstGeom prst="rect">
            <a:avLst/>
          </a:prstGeom>
          <a:solidFill>
            <a:srgbClr val="00000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/>
              <a:t>Parser</a:t>
            </a:r>
          </a:p>
        </p:txBody>
      </p:sp>
      <p:sp>
        <p:nvSpPr>
          <p:cNvPr id="43" name="Right Arrow 42"/>
          <p:cNvSpPr/>
          <p:nvPr/>
        </p:nvSpPr>
        <p:spPr>
          <a:xfrm rot="16200000">
            <a:off x="3068461" y="3282825"/>
            <a:ext cx="393772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5400000">
            <a:off x="8035437" y="3300094"/>
            <a:ext cx="347579" cy="481978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271746" y="3734419"/>
            <a:ext cx="2460848" cy="60111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dirty="0">
                <a:solidFill>
                  <a:srgbClr val="000000"/>
                </a:solidFill>
              </a:rPr>
              <a:t>John has  a dog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61838" y="3677803"/>
            <a:ext cx="4803168" cy="74712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2400" b="1" dirty="0">
                <a:solidFill>
                  <a:srgbClr val="0070C0"/>
                </a:solidFill>
                <a:ea typeface="Apple SD 산돌고딕 Neo 일반체"/>
                <a:sym typeface="Verdana"/>
              </a:rPr>
              <a:t>True:</a:t>
            </a:r>
          </a:p>
          <a:p>
            <a:pPr lvl="0"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  <a:ea typeface="Apple SD 산돌고딕 Neo 일반체"/>
                <a:sym typeface="Verdana"/>
              </a:rPr>
              <a:t> (S (NP xx)  (VP xx(NP xx xx))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856812" y="4451355"/>
            <a:ext cx="4803168" cy="18900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2400" b="1" dirty="0">
                <a:solidFill>
                  <a:srgbClr val="FF0000"/>
                </a:solidFill>
                <a:ea typeface="Apple SD 산돌고딕 Neo 일반체"/>
                <a:sym typeface="Verdana"/>
              </a:rPr>
              <a:t>Others: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(S (NP xx) (VP xx (NP xx xx))) </a:t>
            </a:r>
            <a:r>
              <a:rPr lang="en-US" sz="2400" dirty="0">
                <a:solidFill>
                  <a:srgbClr val="FF0000"/>
                </a:solidFill>
                <a:ea typeface="Apple SD 산돌고딕 Neo 일반체"/>
                <a:sym typeface="Verdana"/>
              </a:rPr>
              <a:t>))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FF0000"/>
                </a:solidFill>
                <a:ea typeface="Apple SD 산돌고딕 Neo 일반체"/>
                <a:sym typeface="Verdana"/>
              </a:rPr>
              <a:t>(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(S (NP xx) (VP xx (NP xx xx))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(S (NP xx)</a:t>
            </a:r>
            <a:r>
              <a:rPr lang="en-US" sz="2400" dirty="0">
                <a:solidFill>
                  <a:srgbClr val="FF0000"/>
                </a:solidFill>
                <a:ea typeface="Apple SD 산돌고딕 Neo 일반체"/>
                <a:sym typeface="Verdana"/>
              </a:rPr>
              <a:t> )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</a:t>
            </a:r>
            <a:r>
              <a:rPr lang="en-US" sz="2400" dirty="0">
                <a:solidFill>
                  <a:srgbClr val="FF0000"/>
                </a:solidFill>
                <a:ea typeface="Apple SD 산돌고딕 Neo 일반체"/>
                <a:sym typeface="Verdana"/>
              </a:rPr>
              <a:t>)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(VP xx (NP xx xx)))</a:t>
            </a:r>
          </a:p>
          <a:p>
            <a:pPr lvl="0" algn="ctr">
              <a:lnSpc>
                <a:spcPct val="9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(S (NP xx xx xx xx </a:t>
            </a:r>
            <a:r>
              <a:rPr lang="en-US" sz="2400" dirty="0">
                <a:solidFill>
                  <a:srgbClr val="FF0000"/>
                </a:solidFill>
                <a:ea typeface="Apple SD 산돌고딕 Neo 일반체"/>
                <a:sym typeface="Verdana"/>
              </a:rPr>
              <a:t>xx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))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(S (NP xx) (VP xx xx xx))</a:t>
            </a:r>
          </a:p>
          <a:p>
            <a:pPr algn="ctr">
              <a:lnSpc>
                <a:spcPct val="90000"/>
              </a:lnSpc>
            </a:pPr>
            <a:endParaRPr lang="en-US" sz="2400" dirty="0">
              <a:solidFill>
                <a:srgbClr val="FF0000"/>
              </a:solidFill>
              <a:ea typeface="Apple SD 산돌고딕 Neo 일반체"/>
              <a:sym typeface="Verdana"/>
            </a:endParaRPr>
          </a:p>
          <a:p>
            <a:pPr lvl="0" algn="ctr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lvl="0" algn="ctr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lvl="0" algn="ctr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170221" y="4461535"/>
            <a:ext cx="4167323" cy="2177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en-US" sz="2400" b="1" dirty="0">
                <a:ea typeface="Apple SD 산돌고딕 Neo 일반체"/>
                <a:sym typeface="Verdana"/>
              </a:rPr>
              <a:t>Constraint: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ea typeface="Apple SD 산돌고딕 Neo 일반체"/>
                <a:sym typeface="Verdana"/>
              </a:rPr>
              <a:t>“# open - # closing bracket = 0”</a:t>
            </a:r>
          </a:p>
          <a:p>
            <a:pPr>
              <a:lnSpc>
                <a:spcPct val="90000"/>
              </a:lnSpc>
            </a:pPr>
            <a:endParaRPr lang="en-US" sz="2400" dirty="0">
              <a:ea typeface="Apple SD 산돌고딕 Neo 일반체"/>
              <a:sym typeface="Verdana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Apple SD 산돌고딕 Neo 일반체"/>
              <a:sym typeface="Verdana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Apple SD 산돌고딕 Neo 일반체"/>
                <a:sym typeface="Verdana"/>
              </a:rPr>
              <a:t>“# of input tokens has to match </a:t>
            </a:r>
            <a:br>
              <a:rPr lang="en-US" sz="2400" dirty="0">
                <a:ea typeface="Apple SD 산돌고딕 Neo 일반체"/>
                <a:sym typeface="Verdana"/>
              </a:rPr>
            </a:br>
            <a:r>
              <a:rPr lang="en-US" sz="2400" dirty="0">
                <a:ea typeface="Apple SD 산돌고딕 Neo 일반체"/>
                <a:sym typeface="Verdana"/>
              </a:rPr>
              <a:t># of children on the tree”</a:t>
            </a:r>
          </a:p>
          <a:p>
            <a:pPr lvl="0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lvl="0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lvl="0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</p:txBody>
      </p:sp>
      <p:sp>
        <p:nvSpPr>
          <p:cNvPr id="40" name="Left Brace 39"/>
          <p:cNvSpPr/>
          <p:nvPr/>
        </p:nvSpPr>
        <p:spPr>
          <a:xfrm>
            <a:off x="6034144" y="4777563"/>
            <a:ext cx="174719" cy="99237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>
            <a:off x="5150645" y="4912242"/>
            <a:ext cx="639988" cy="200561"/>
          </a:xfrm>
          <a:prstGeom prst="rightArrow">
            <a:avLst/>
          </a:prstGeom>
          <a:solidFill>
            <a:schemeClr val="tx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5150645" y="5863808"/>
            <a:ext cx="1746340" cy="173457"/>
          </a:xfrm>
          <a:prstGeom prst="rightArrow">
            <a:avLst>
              <a:gd name="adj1" fmla="val 58174"/>
              <a:gd name="adj2" fmla="val 50000"/>
            </a:avLst>
          </a:prstGeom>
          <a:solidFill>
            <a:schemeClr val="tx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72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>
            <a:normAutofit/>
          </a:bodyPr>
          <a:lstStyle/>
          <a:p>
            <a:r>
              <a:rPr lang="en-US" altLang="ko-KR" sz="2800" i="1" dirty="0">
                <a:sym typeface="Verdana"/>
              </a:rPr>
              <a:t>Syntactic Parsing</a:t>
            </a:r>
          </a:p>
          <a:p>
            <a:pPr lvl="1"/>
            <a:r>
              <a:rPr lang="en-US" altLang="ko-KR" sz="2000" dirty="0">
                <a:sym typeface="Verdana"/>
              </a:rPr>
              <a:t>Finding structure of the provided (input) sentence.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Constraints in Parsing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285620" y="2768165"/>
            <a:ext cx="7362645" cy="579581"/>
          </a:xfrm>
          <a:prstGeom prst="rect">
            <a:avLst/>
          </a:prstGeom>
          <a:solidFill>
            <a:srgbClr val="00000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/>
              <a:t>Parser</a:t>
            </a:r>
          </a:p>
        </p:txBody>
      </p:sp>
      <p:sp>
        <p:nvSpPr>
          <p:cNvPr id="43" name="Right Arrow 42"/>
          <p:cNvSpPr/>
          <p:nvPr/>
        </p:nvSpPr>
        <p:spPr>
          <a:xfrm rot="16200000">
            <a:off x="3068461" y="3282825"/>
            <a:ext cx="393772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5400000">
            <a:off x="8035437" y="3300094"/>
            <a:ext cx="347579" cy="481978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271746" y="3734419"/>
            <a:ext cx="2460848" cy="60111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dirty="0">
                <a:solidFill>
                  <a:srgbClr val="000000"/>
                </a:solidFill>
              </a:rPr>
              <a:t>John has  a dog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61838" y="3677803"/>
            <a:ext cx="4803168" cy="74712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2400" b="1" dirty="0">
                <a:solidFill>
                  <a:srgbClr val="0070C0"/>
                </a:solidFill>
                <a:ea typeface="Apple SD 산돌고딕 Neo 일반체"/>
                <a:sym typeface="Verdana"/>
              </a:rPr>
              <a:t>True:</a:t>
            </a:r>
          </a:p>
          <a:p>
            <a:pPr lvl="0"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  <a:ea typeface="Apple SD 산돌고딕 Neo 일반체"/>
                <a:sym typeface="Verdana"/>
              </a:rPr>
              <a:t> (S (NP xx)  (VP xx(NP xx xx))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856812" y="4451355"/>
            <a:ext cx="4803168" cy="18900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2400" b="1" dirty="0">
                <a:solidFill>
                  <a:srgbClr val="FF0000"/>
                </a:solidFill>
                <a:ea typeface="Apple SD 산돌고딕 Neo 일반체"/>
                <a:sym typeface="Verdana"/>
              </a:rPr>
              <a:t>Others: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(S (NP xx) (VP xx (NP xx xx))) </a:t>
            </a:r>
            <a:r>
              <a:rPr lang="en-US" sz="2400" dirty="0">
                <a:solidFill>
                  <a:srgbClr val="FF0000"/>
                </a:solidFill>
                <a:ea typeface="Apple SD 산돌고딕 Neo 일반체"/>
                <a:sym typeface="Verdana"/>
              </a:rPr>
              <a:t>))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FF0000"/>
                </a:solidFill>
                <a:ea typeface="Apple SD 산돌고딕 Neo 일반체"/>
                <a:sym typeface="Verdana"/>
              </a:rPr>
              <a:t>(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(S (NP xx) (VP xx (NP xx xx))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(S (NP xx)</a:t>
            </a:r>
            <a:r>
              <a:rPr lang="en-US" sz="2400" dirty="0">
                <a:solidFill>
                  <a:srgbClr val="FF0000"/>
                </a:solidFill>
                <a:ea typeface="Apple SD 산돌고딕 Neo 일반체"/>
                <a:sym typeface="Verdana"/>
              </a:rPr>
              <a:t> )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</a:t>
            </a:r>
            <a:r>
              <a:rPr lang="en-US" sz="2400" dirty="0">
                <a:solidFill>
                  <a:srgbClr val="FF0000"/>
                </a:solidFill>
                <a:ea typeface="Apple SD 산돌고딕 Neo 일반체"/>
                <a:sym typeface="Verdana"/>
              </a:rPr>
              <a:t>)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(VP xx (NP xx xx)))</a:t>
            </a:r>
          </a:p>
          <a:p>
            <a:pPr lvl="0" algn="ctr">
              <a:lnSpc>
                <a:spcPct val="9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(S (NP xx xx xx xx </a:t>
            </a:r>
            <a:r>
              <a:rPr lang="en-US" sz="2400" dirty="0">
                <a:solidFill>
                  <a:srgbClr val="FF0000"/>
                </a:solidFill>
                <a:ea typeface="Apple SD 산돌고딕 Neo 일반체"/>
                <a:sym typeface="Verdana"/>
              </a:rPr>
              <a:t>xx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))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(S (NP xx) (VP xx xx xx))</a:t>
            </a:r>
          </a:p>
          <a:p>
            <a:pPr algn="ctr">
              <a:lnSpc>
                <a:spcPct val="90000"/>
              </a:lnSpc>
            </a:pPr>
            <a:endParaRPr lang="en-US" sz="2400" dirty="0">
              <a:solidFill>
                <a:srgbClr val="FF0000"/>
              </a:solidFill>
              <a:ea typeface="Apple SD 산돌고딕 Neo 일반체"/>
              <a:sym typeface="Verdana"/>
            </a:endParaRPr>
          </a:p>
          <a:p>
            <a:pPr lvl="0" algn="ctr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lvl="0" algn="ctr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lvl="0" algn="ctr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170221" y="4461535"/>
            <a:ext cx="4167323" cy="2177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en-US" sz="2400" b="1" dirty="0">
                <a:ea typeface="Apple SD 산돌고딕 Neo 일반체"/>
                <a:sym typeface="Verdana"/>
              </a:rPr>
              <a:t>Constraint: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ea typeface="Apple SD 산돌고딕 Neo 일반체"/>
                <a:sym typeface="Verdana"/>
              </a:rPr>
              <a:t>“# open - # closing bracket = 0”</a:t>
            </a:r>
          </a:p>
          <a:p>
            <a:pPr>
              <a:lnSpc>
                <a:spcPct val="90000"/>
              </a:lnSpc>
            </a:pPr>
            <a:endParaRPr lang="en-US" sz="2400" dirty="0">
              <a:ea typeface="Apple SD 산돌고딕 Neo 일반체"/>
              <a:sym typeface="Verdana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Apple SD 산돌고딕 Neo 일반체"/>
              <a:sym typeface="Verdana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Apple SD 산돌고딕 Neo 일반체"/>
                <a:sym typeface="Verdana"/>
              </a:rPr>
              <a:t>“# of input tokens has to match </a:t>
            </a:r>
            <a:br>
              <a:rPr lang="en-US" sz="2400" dirty="0">
                <a:ea typeface="Apple SD 산돌고딕 Neo 일반체"/>
                <a:sym typeface="Verdana"/>
              </a:rPr>
            </a:br>
            <a:r>
              <a:rPr lang="en-US" sz="2400" dirty="0">
                <a:ea typeface="Apple SD 산돌고딕 Neo 일반체"/>
                <a:sym typeface="Verdana"/>
              </a:rPr>
              <a:t># of children on the tree”</a:t>
            </a:r>
          </a:p>
          <a:p>
            <a:pPr lvl="0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lvl="0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lvl="0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</p:txBody>
      </p:sp>
      <p:sp>
        <p:nvSpPr>
          <p:cNvPr id="40" name="Left Brace 39"/>
          <p:cNvSpPr/>
          <p:nvPr/>
        </p:nvSpPr>
        <p:spPr>
          <a:xfrm>
            <a:off x="6034144" y="4777563"/>
            <a:ext cx="174719" cy="99237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>
            <a:off x="5150645" y="4912242"/>
            <a:ext cx="639988" cy="200561"/>
          </a:xfrm>
          <a:prstGeom prst="rightArrow">
            <a:avLst/>
          </a:prstGeom>
          <a:solidFill>
            <a:schemeClr val="tx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5150645" y="5863808"/>
            <a:ext cx="1746340" cy="173457"/>
          </a:xfrm>
          <a:prstGeom prst="rightArrow">
            <a:avLst>
              <a:gd name="adj1" fmla="val 58174"/>
              <a:gd name="adj2" fmla="val 50000"/>
            </a:avLst>
          </a:prstGeom>
          <a:solidFill>
            <a:schemeClr val="tx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838220" y="4148701"/>
            <a:ext cx="15403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Output </a:t>
            </a:r>
            <a:br>
              <a:rPr lang="en-US" b="1" dirty="0">
                <a:solidFill>
                  <a:srgbClr val="002060"/>
                </a:solidFill>
              </a:rPr>
            </a:br>
            <a:r>
              <a:rPr lang="en-US" b="1" dirty="0">
                <a:solidFill>
                  <a:srgbClr val="002060"/>
                </a:solidFill>
              </a:rPr>
              <a:t>space intrinsic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26991" y="6013731"/>
            <a:ext cx="16065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(Input, output)</a:t>
            </a:r>
          </a:p>
          <a:p>
            <a:r>
              <a:rPr lang="en-US" b="1" dirty="0">
                <a:solidFill>
                  <a:srgbClr val="002060"/>
                </a:solidFill>
              </a:rPr>
              <a:t>relation</a:t>
            </a:r>
          </a:p>
        </p:txBody>
      </p:sp>
    </p:spTree>
    <p:extLst>
      <p:ext uri="{BB962C8B-B14F-4D97-AF65-F5344CB8AC3E}">
        <p14:creationId xmlns:p14="http://schemas.microsoft.com/office/powerpoint/2010/main" val="419084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Considered Applications in NLP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285620" y="2768165"/>
            <a:ext cx="5036093" cy="579581"/>
          </a:xfrm>
          <a:prstGeom prst="rect">
            <a:avLst/>
          </a:prstGeom>
          <a:solidFill>
            <a:srgbClr val="00000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/>
              <a:t>SRL</a:t>
            </a:r>
          </a:p>
        </p:txBody>
      </p:sp>
      <p:sp>
        <p:nvSpPr>
          <p:cNvPr id="43" name="Right Arrow 42"/>
          <p:cNvSpPr/>
          <p:nvPr/>
        </p:nvSpPr>
        <p:spPr>
          <a:xfrm rot="16200000">
            <a:off x="2898333" y="3452953"/>
            <a:ext cx="734028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5400000">
            <a:off x="6154607" y="3499146"/>
            <a:ext cx="734028" cy="481978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864756" y="4146288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Y</a:t>
            </a:r>
            <a:r>
              <a:rPr lang="en-US" sz="2400" dirty="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66391" y="4135725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15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>
            <a:normAutofit/>
          </a:bodyPr>
          <a:lstStyle/>
          <a:p>
            <a:r>
              <a:rPr lang="en-US" altLang="ko-KR" sz="2800" i="1" dirty="0">
                <a:sym typeface="Verdana"/>
              </a:rPr>
              <a:t>Semantic Role Labeling (SRL)</a:t>
            </a:r>
          </a:p>
          <a:p>
            <a:pPr lvl="1"/>
            <a:r>
              <a:rPr lang="en-US" altLang="ko-KR" sz="2000" dirty="0">
                <a:sym typeface="Verdana"/>
              </a:rPr>
              <a:t>Finding ( Agent (arg0), Patient (arg1) ) given verb</a:t>
            </a:r>
            <a:endParaRPr lang="en-US" altLang="ko-KR" sz="1800" dirty="0">
              <a:sym typeface="Verdana"/>
            </a:endParaRPr>
          </a:p>
          <a:p>
            <a:pPr lvl="1"/>
            <a:endParaRPr lang="en-US" altLang="ko-KR" sz="2000" dirty="0">
              <a:sym typeface="Verdan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81027" y="4633846"/>
            <a:ext cx="2040095" cy="11812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ARG0: John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ARG1: the window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ARG2: a hammer</a:t>
            </a:r>
          </a:p>
          <a:p>
            <a:pPr>
              <a:lnSpc>
                <a:spcPct val="90000"/>
              </a:lnSpc>
            </a:pP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76274" y="4648157"/>
            <a:ext cx="2040095" cy="6774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lvl="0" algn="ctr">
              <a:spcBef>
                <a:spcPts val="1600"/>
              </a:spcBef>
            </a:pPr>
            <a:r>
              <a:rPr lang="en" sz="2400" dirty="0"/>
              <a:t>John </a:t>
            </a:r>
            <a:r>
              <a:rPr lang="en" sz="2400" u="sng" dirty="0"/>
              <a:t>broke</a:t>
            </a:r>
            <a:r>
              <a:rPr lang="en" sz="2400" dirty="0"/>
              <a:t> the window with a hammer.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verb: broke</a:t>
            </a:r>
          </a:p>
        </p:txBody>
      </p:sp>
    </p:spTree>
    <p:extLst>
      <p:ext uri="{BB962C8B-B14F-4D97-AF65-F5344CB8AC3E}">
        <p14:creationId xmlns:p14="http://schemas.microsoft.com/office/powerpoint/2010/main" val="803239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Application 1: Semantic Role Labeling (SRL)</a:t>
            </a:r>
          </a:p>
          <a:p>
            <a:pPr lvl="1"/>
            <a:r>
              <a:rPr lang="en-US" altLang="ko-KR" sz="2400" dirty="0">
                <a:sym typeface="Verdana"/>
              </a:rPr>
              <a:t>Finding ( Agent (arg0), Patient (arg1) ) given verb</a:t>
            </a:r>
            <a:endParaRPr lang="en-US" altLang="ko-KR" sz="20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Semantic Role Labeling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2" name="Google Shape;70;p15"/>
          <p:cNvSpPr txBox="1"/>
          <p:nvPr/>
        </p:nvSpPr>
        <p:spPr>
          <a:xfrm>
            <a:off x="2205036" y="3811075"/>
            <a:ext cx="2674103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agent</a:t>
            </a:r>
            <a:endParaRPr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" dirty="0">
                <a:solidFill>
                  <a:srgbClr val="FF0000"/>
                </a:solidFill>
              </a:rPr>
              <a:t>(actor of an action)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3" name="Google Shape;71;p15"/>
          <p:cNvSpPr txBox="1"/>
          <p:nvPr/>
        </p:nvSpPr>
        <p:spPr>
          <a:xfrm>
            <a:off x="4597724" y="3689789"/>
            <a:ext cx="19962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8761D"/>
                </a:solidFill>
              </a:rPr>
              <a:t>patient</a:t>
            </a:r>
            <a:endParaRPr dirty="0">
              <a:solidFill>
                <a:srgbClr val="38761D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8761D"/>
                </a:solidFill>
              </a:rPr>
              <a:t>(entity affected by the action)</a:t>
            </a:r>
            <a:endParaRPr dirty="0">
              <a:solidFill>
                <a:srgbClr val="38761D"/>
              </a:solidFill>
            </a:endParaRPr>
          </a:p>
        </p:txBody>
      </p:sp>
      <p:sp>
        <p:nvSpPr>
          <p:cNvPr id="14" name="Google Shape;72;p15"/>
          <p:cNvSpPr txBox="1"/>
          <p:nvPr/>
        </p:nvSpPr>
        <p:spPr>
          <a:xfrm>
            <a:off x="6695699" y="3689789"/>
            <a:ext cx="22389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45F06"/>
                </a:solidFill>
              </a:rPr>
              <a:t>instrument </a:t>
            </a:r>
            <a:endParaRPr dirty="0">
              <a:solidFill>
                <a:srgbClr val="B45F0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45F06"/>
                </a:solidFill>
              </a:rPr>
              <a:t>(tool used in performing action)</a:t>
            </a:r>
            <a:endParaRPr dirty="0">
              <a:solidFill>
                <a:srgbClr val="B45F06"/>
              </a:solidFill>
            </a:endParaRPr>
          </a:p>
        </p:txBody>
      </p:sp>
      <p:sp>
        <p:nvSpPr>
          <p:cNvPr id="15" name="Google Shape;73;p15"/>
          <p:cNvSpPr txBox="1"/>
          <p:nvPr/>
        </p:nvSpPr>
        <p:spPr>
          <a:xfrm>
            <a:off x="4011891" y="3041693"/>
            <a:ext cx="250500" cy="2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</a:t>
            </a:r>
            <a:endParaRPr b="1" dirty="0"/>
          </a:p>
        </p:txBody>
      </p:sp>
      <p:sp>
        <p:nvSpPr>
          <p:cNvPr id="16" name="Google Shape;74;p15"/>
          <p:cNvSpPr txBox="1"/>
          <p:nvPr/>
        </p:nvSpPr>
        <p:spPr>
          <a:xfrm>
            <a:off x="4843491" y="3041680"/>
            <a:ext cx="505200" cy="2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</a:t>
            </a:r>
            <a:endParaRPr dirty="0"/>
          </a:p>
        </p:txBody>
      </p:sp>
      <p:sp>
        <p:nvSpPr>
          <p:cNvPr id="17" name="Google Shape;75;p15"/>
          <p:cNvSpPr txBox="1"/>
          <p:nvPr/>
        </p:nvSpPr>
        <p:spPr>
          <a:xfrm>
            <a:off x="3229041" y="3041680"/>
            <a:ext cx="593100" cy="2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subj</a:t>
            </a:r>
            <a:endParaRPr dirty="0"/>
          </a:p>
        </p:txBody>
      </p:sp>
      <p:cxnSp>
        <p:nvCxnSpPr>
          <p:cNvPr id="18" name="Google Shape;76;p15"/>
          <p:cNvCxnSpPr/>
          <p:nvPr/>
        </p:nvCxnSpPr>
        <p:spPr>
          <a:xfrm rot="5400000">
            <a:off x="3831141" y="2736293"/>
            <a:ext cx="600" cy="611400"/>
          </a:xfrm>
          <a:prstGeom prst="curvedConnector3">
            <a:avLst>
              <a:gd name="adj1" fmla="val -3968958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" name="Google Shape;77;p15"/>
          <p:cNvCxnSpPr/>
          <p:nvPr/>
        </p:nvCxnSpPr>
        <p:spPr>
          <a:xfrm rot="5400000">
            <a:off x="4648290" y="2562580"/>
            <a:ext cx="600" cy="9588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4" name="Rectangle 3"/>
          <p:cNvSpPr/>
          <p:nvPr/>
        </p:nvSpPr>
        <p:spPr>
          <a:xfrm>
            <a:off x="3119024" y="3380025"/>
            <a:ext cx="51139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ts val="1600"/>
              </a:spcBef>
            </a:pPr>
            <a:r>
              <a:rPr lang="en" sz="2400" dirty="0">
                <a:solidFill>
                  <a:srgbClr val="FF0000"/>
                </a:solidFill>
              </a:rPr>
              <a:t>John </a:t>
            </a:r>
            <a:r>
              <a:rPr lang="en" sz="2400" u="sng" dirty="0">
                <a:solidFill>
                  <a:srgbClr val="9900FF"/>
                </a:solidFill>
              </a:rPr>
              <a:t>broke</a:t>
            </a:r>
            <a:r>
              <a:rPr lang="en" sz="2400" dirty="0">
                <a:solidFill>
                  <a:srgbClr val="9900FF"/>
                </a:solidFill>
              </a:rPr>
              <a:t> </a:t>
            </a:r>
            <a:r>
              <a:rPr lang="en" sz="2400" dirty="0">
                <a:solidFill>
                  <a:srgbClr val="38761D"/>
                </a:solidFill>
              </a:rPr>
              <a:t>the window</a:t>
            </a:r>
            <a:r>
              <a:rPr lang="en" sz="2400" dirty="0">
                <a:solidFill>
                  <a:srgbClr val="000000"/>
                </a:solidFill>
              </a:rPr>
              <a:t> with </a:t>
            </a:r>
            <a:r>
              <a:rPr lang="en" sz="2400" dirty="0">
                <a:solidFill>
                  <a:srgbClr val="B45F06"/>
                </a:solidFill>
              </a:rPr>
              <a:t>a</a:t>
            </a:r>
            <a:r>
              <a:rPr lang="en" sz="2400" dirty="0">
                <a:solidFill>
                  <a:srgbClr val="000000"/>
                </a:solidFill>
              </a:rPr>
              <a:t> </a:t>
            </a:r>
            <a:r>
              <a:rPr lang="en" sz="2400" dirty="0">
                <a:solidFill>
                  <a:srgbClr val="B45F06"/>
                </a:solidFill>
              </a:rPr>
              <a:t>hammer</a:t>
            </a:r>
            <a:r>
              <a:rPr lang="en" sz="2400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19" name="Picture 2" descr="mage result for a pers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026" y="2346760"/>
            <a:ext cx="2731168" cy="273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mage result for break a window with a hamme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04" t="-4991" r="7715" b="14723"/>
          <a:stretch/>
        </p:blipFill>
        <p:spPr bwMode="auto">
          <a:xfrm>
            <a:off x="8580944" y="2346759"/>
            <a:ext cx="1492581" cy="138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68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Application 1: Semantic Role Labeling</a:t>
            </a:r>
          </a:p>
          <a:p>
            <a:pPr lvl="1"/>
            <a:r>
              <a:rPr lang="en-US" altLang="ko-KR" sz="2400" dirty="0">
                <a:sym typeface="Verdana"/>
              </a:rPr>
              <a:t>Finding ( Agent (arg0), Patient (arg1) ) given verb</a:t>
            </a:r>
            <a:endParaRPr lang="en-US" altLang="ko-KR" sz="20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Semantic Role Labeling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2" name="Google Shape;70;p15"/>
          <p:cNvSpPr txBox="1"/>
          <p:nvPr/>
        </p:nvSpPr>
        <p:spPr>
          <a:xfrm>
            <a:off x="-493163" y="3896913"/>
            <a:ext cx="2674103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agent</a:t>
            </a:r>
            <a:endParaRPr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" dirty="0">
                <a:solidFill>
                  <a:srgbClr val="FF0000"/>
                </a:solidFill>
              </a:rPr>
              <a:t>(actor of an action)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3" name="Google Shape;71;p15"/>
          <p:cNvSpPr txBox="1"/>
          <p:nvPr/>
        </p:nvSpPr>
        <p:spPr>
          <a:xfrm>
            <a:off x="1899525" y="3775627"/>
            <a:ext cx="19962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8761D"/>
                </a:solidFill>
              </a:rPr>
              <a:t>patient</a:t>
            </a:r>
            <a:endParaRPr dirty="0">
              <a:solidFill>
                <a:srgbClr val="38761D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8761D"/>
                </a:solidFill>
              </a:rPr>
              <a:t>(entity affected by the action)</a:t>
            </a:r>
            <a:endParaRPr dirty="0">
              <a:solidFill>
                <a:srgbClr val="38761D"/>
              </a:solidFill>
            </a:endParaRPr>
          </a:p>
        </p:txBody>
      </p:sp>
      <p:sp>
        <p:nvSpPr>
          <p:cNvPr id="14" name="Google Shape;72;p15"/>
          <p:cNvSpPr txBox="1"/>
          <p:nvPr/>
        </p:nvSpPr>
        <p:spPr>
          <a:xfrm>
            <a:off x="3997500" y="3775627"/>
            <a:ext cx="22389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45F06"/>
                </a:solidFill>
              </a:rPr>
              <a:t>instrument </a:t>
            </a:r>
            <a:endParaRPr dirty="0">
              <a:solidFill>
                <a:srgbClr val="B45F0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45F06"/>
                </a:solidFill>
              </a:rPr>
              <a:t>(tool used in performing action)</a:t>
            </a:r>
            <a:endParaRPr dirty="0">
              <a:solidFill>
                <a:srgbClr val="B45F06"/>
              </a:solidFill>
            </a:endParaRPr>
          </a:p>
        </p:txBody>
      </p:sp>
      <p:sp>
        <p:nvSpPr>
          <p:cNvPr id="15" name="Google Shape;73;p15"/>
          <p:cNvSpPr txBox="1"/>
          <p:nvPr/>
        </p:nvSpPr>
        <p:spPr>
          <a:xfrm>
            <a:off x="1313695" y="3068288"/>
            <a:ext cx="250500" cy="2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</a:t>
            </a:r>
            <a:endParaRPr b="1"/>
          </a:p>
        </p:txBody>
      </p:sp>
      <p:sp>
        <p:nvSpPr>
          <p:cNvPr id="16" name="Google Shape;74;p15"/>
          <p:cNvSpPr txBox="1"/>
          <p:nvPr/>
        </p:nvSpPr>
        <p:spPr>
          <a:xfrm>
            <a:off x="2145295" y="3068275"/>
            <a:ext cx="505200" cy="2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</a:t>
            </a:r>
            <a:endParaRPr/>
          </a:p>
        </p:txBody>
      </p:sp>
      <p:sp>
        <p:nvSpPr>
          <p:cNvPr id="17" name="Google Shape;75;p15"/>
          <p:cNvSpPr txBox="1"/>
          <p:nvPr/>
        </p:nvSpPr>
        <p:spPr>
          <a:xfrm>
            <a:off x="530845" y="3068275"/>
            <a:ext cx="593100" cy="2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subj</a:t>
            </a:r>
            <a:endParaRPr/>
          </a:p>
        </p:txBody>
      </p:sp>
      <p:cxnSp>
        <p:nvCxnSpPr>
          <p:cNvPr id="18" name="Google Shape;76;p15"/>
          <p:cNvCxnSpPr/>
          <p:nvPr/>
        </p:nvCxnSpPr>
        <p:spPr>
          <a:xfrm rot="5400000">
            <a:off x="1132945" y="2762888"/>
            <a:ext cx="600" cy="611400"/>
          </a:xfrm>
          <a:prstGeom prst="curvedConnector3">
            <a:avLst>
              <a:gd name="adj1" fmla="val -3968958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" name="Google Shape;77;p15"/>
          <p:cNvCxnSpPr/>
          <p:nvPr/>
        </p:nvCxnSpPr>
        <p:spPr>
          <a:xfrm rot="5400000">
            <a:off x="1918195" y="2589175"/>
            <a:ext cx="600" cy="9588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4" name="Rectangle 3"/>
          <p:cNvSpPr/>
          <p:nvPr/>
        </p:nvSpPr>
        <p:spPr>
          <a:xfrm>
            <a:off x="420825" y="3465863"/>
            <a:ext cx="51139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ts val="1600"/>
              </a:spcBef>
            </a:pPr>
            <a:r>
              <a:rPr lang="en" sz="2400" dirty="0">
                <a:solidFill>
                  <a:srgbClr val="FF0000"/>
                </a:solidFill>
              </a:rPr>
              <a:t>John </a:t>
            </a:r>
            <a:r>
              <a:rPr lang="en" sz="2400" u="sng" dirty="0">
                <a:solidFill>
                  <a:srgbClr val="9900FF"/>
                </a:solidFill>
              </a:rPr>
              <a:t>broke</a:t>
            </a:r>
            <a:r>
              <a:rPr lang="en" sz="2400" dirty="0">
                <a:solidFill>
                  <a:srgbClr val="9900FF"/>
                </a:solidFill>
              </a:rPr>
              <a:t> </a:t>
            </a:r>
            <a:r>
              <a:rPr lang="en" sz="2400" dirty="0">
                <a:solidFill>
                  <a:srgbClr val="38761D"/>
                </a:solidFill>
              </a:rPr>
              <a:t>the window</a:t>
            </a:r>
            <a:r>
              <a:rPr lang="en" sz="2400" dirty="0">
                <a:solidFill>
                  <a:srgbClr val="000000"/>
                </a:solidFill>
              </a:rPr>
              <a:t> with </a:t>
            </a:r>
            <a:r>
              <a:rPr lang="en" sz="2400" dirty="0">
                <a:solidFill>
                  <a:srgbClr val="B45F06"/>
                </a:solidFill>
              </a:rPr>
              <a:t>a</a:t>
            </a:r>
            <a:r>
              <a:rPr lang="en" sz="2400" dirty="0">
                <a:solidFill>
                  <a:srgbClr val="000000"/>
                </a:solidFill>
              </a:rPr>
              <a:t> </a:t>
            </a:r>
            <a:r>
              <a:rPr lang="en" sz="2400" dirty="0">
                <a:solidFill>
                  <a:srgbClr val="B45F06"/>
                </a:solidFill>
              </a:rPr>
              <a:t>hammer</a:t>
            </a:r>
            <a:r>
              <a:rPr lang="en" sz="24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24" name="Google Shape;103;p17"/>
          <p:cNvSpPr txBox="1"/>
          <p:nvPr/>
        </p:nvSpPr>
        <p:spPr>
          <a:xfrm>
            <a:off x="6236400" y="3102983"/>
            <a:ext cx="12762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Verb:</a:t>
            </a:r>
            <a:r>
              <a:rPr lang="en"/>
              <a:t> break</a:t>
            </a:r>
            <a:endParaRPr/>
          </a:p>
        </p:txBody>
      </p:sp>
      <p:sp>
        <p:nvSpPr>
          <p:cNvPr id="25" name="Google Shape;104;p17"/>
          <p:cNvSpPr txBox="1"/>
          <p:nvPr/>
        </p:nvSpPr>
        <p:spPr>
          <a:xfrm>
            <a:off x="6221002" y="2473920"/>
            <a:ext cx="30261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Core Roles:</a:t>
            </a:r>
            <a:r>
              <a:rPr lang="en" dirty="0"/>
              <a:t> Verb specific roles (ARG0, ARG1, …, ARG5)</a:t>
            </a:r>
            <a:endParaRPr dirty="0"/>
          </a:p>
        </p:txBody>
      </p:sp>
      <p:sp>
        <p:nvSpPr>
          <p:cNvPr id="26" name="Google Shape;105;p17"/>
          <p:cNvSpPr txBox="1"/>
          <p:nvPr/>
        </p:nvSpPr>
        <p:spPr>
          <a:xfrm>
            <a:off x="9291450" y="2473920"/>
            <a:ext cx="26461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Adjunct roles:</a:t>
            </a:r>
            <a:r>
              <a:rPr lang="en" dirty="0"/>
              <a:t> </a:t>
            </a:r>
            <a:br>
              <a:rPr lang="en-US" dirty="0"/>
            </a:br>
            <a:r>
              <a:rPr lang="en" dirty="0"/>
              <a:t>Shared across all verbs </a:t>
            </a:r>
            <a:endParaRPr dirty="0"/>
          </a:p>
        </p:txBody>
      </p:sp>
      <p:graphicFrame>
        <p:nvGraphicFramePr>
          <p:cNvPr id="27" name="Google Shape;106;p17"/>
          <p:cNvGraphicFramePr/>
          <p:nvPr>
            <p:extLst>
              <p:ext uri="{D42A27DB-BD31-4B8C-83A1-F6EECF244321}">
                <p14:modId xmlns:p14="http://schemas.microsoft.com/office/powerpoint/2010/main" val="987516064"/>
              </p:ext>
            </p:extLst>
          </p:nvPr>
        </p:nvGraphicFramePr>
        <p:xfrm>
          <a:off x="6236400" y="3416320"/>
          <a:ext cx="2865070" cy="207008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0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686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Role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Description</a:t>
                      </a:r>
                      <a:endParaRPr sz="12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8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ARG0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breaker (</a:t>
                      </a: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agent</a:t>
                      </a:r>
                      <a:r>
                        <a:rPr lang="en" sz="1200"/>
                        <a:t>)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8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ARG1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thing broken (</a:t>
                      </a:r>
                      <a:r>
                        <a:rPr lang="en" sz="1200" dirty="0">
                          <a:solidFill>
                            <a:srgbClr val="38761D"/>
                          </a:solidFill>
                        </a:rPr>
                        <a:t>patient</a:t>
                      </a:r>
                      <a:r>
                        <a:rPr lang="en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ARG2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B45F06"/>
                          </a:solidFill>
                        </a:rPr>
                        <a:t>instrument </a:t>
                      </a:r>
                      <a:r>
                        <a:rPr lang="en" sz="1200"/>
                        <a:t>used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8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...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...</a:t>
                      </a:r>
                      <a:endParaRPr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8" name="Google Shape;107;p17"/>
          <p:cNvGraphicFramePr/>
          <p:nvPr>
            <p:extLst>
              <p:ext uri="{D42A27DB-BD31-4B8C-83A1-F6EECF244321}">
                <p14:modId xmlns:p14="http://schemas.microsoft.com/office/powerpoint/2010/main" val="1428863632"/>
              </p:ext>
            </p:extLst>
          </p:nvPr>
        </p:nvGraphicFramePr>
        <p:xfrm>
          <a:off x="9465524" y="3416320"/>
          <a:ext cx="2472025" cy="207008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64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7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686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Role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Description</a:t>
                      </a:r>
                      <a:endParaRPr sz="12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8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ARGM-TMP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temporal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8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ARGM-DIR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direction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ARGM-LOC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location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8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...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...</a:t>
                      </a:r>
                      <a:endParaRPr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0288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6000"/>
          </a:schemeClr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77927" y="1482065"/>
            <a:ext cx="10714074" cy="4555200"/>
          </a:xfrm>
        </p:spPr>
        <p:txBody>
          <a:bodyPr>
            <a:normAutofit/>
          </a:bodyPr>
          <a:lstStyle/>
          <a:p>
            <a:pPr marL="457200" lvl="0">
              <a:buClr>
                <a:srgbClr val="000000"/>
              </a:buClr>
              <a:buSzPts val="1800"/>
              <a:buChar char="●"/>
            </a:pPr>
            <a:r>
              <a:rPr lang="en" sz="2800" b="1" dirty="0"/>
              <a:t>Question</a:t>
            </a:r>
            <a:r>
              <a:rPr lang="en" sz="2400" b="1" dirty="0"/>
              <a:t> answering (5W1H)</a:t>
            </a:r>
          </a:p>
          <a:p>
            <a:pPr marL="914400" lvl="1" indent="-317500">
              <a:buClr>
                <a:srgbClr val="000000"/>
              </a:buClr>
              <a:buSzPts val="1400"/>
              <a:buChar char="○"/>
            </a:pPr>
            <a:r>
              <a:rPr lang="en" sz="2400" dirty="0"/>
              <a:t>“Who” questions usually use </a:t>
            </a:r>
            <a:r>
              <a:rPr lang="en" sz="2400" dirty="0">
                <a:solidFill>
                  <a:srgbClr val="FF0000"/>
                </a:solidFill>
              </a:rPr>
              <a:t>Agents</a:t>
            </a:r>
            <a:r>
              <a:rPr lang="en-US" sz="2400" dirty="0">
                <a:solidFill>
                  <a:srgbClr val="FF0000"/>
                </a:solidFill>
              </a:rPr>
              <a:t>. (Arg0)</a:t>
            </a:r>
            <a:endParaRPr lang="en" sz="2400" dirty="0">
              <a:solidFill>
                <a:srgbClr val="FF0000"/>
              </a:solidFill>
            </a:endParaRPr>
          </a:p>
          <a:p>
            <a:pPr marL="914400" lvl="1" indent="-317500">
              <a:buClr>
                <a:srgbClr val="000000"/>
              </a:buClr>
              <a:buSzPts val="1400"/>
              <a:buChar char="○"/>
            </a:pPr>
            <a:r>
              <a:rPr lang="en" sz="2400" dirty="0"/>
              <a:t>“What” questions usually use </a:t>
            </a:r>
            <a:r>
              <a:rPr lang="en" sz="2400" dirty="0">
                <a:solidFill>
                  <a:srgbClr val="38761D"/>
                </a:solidFill>
              </a:rPr>
              <a:t>Patients</a:t>
            </a:r>
            <a:r>
              <a:rPr lang="en-US" sz="2400" dirty="0">
                <a:solidFill>
                  <a:srgbClr val="38761D"/>
                </a:solidFill>
              </a:rPr>
              <a:t>. (Arg1)</a:t>
            </a:r>
            <a:endParaRPr lang="en" sz="2400" dirty="0">
              <a:solidFill>
                <a:srgbClr val="38761D"/>
              </a:solidFill>
            </a:endParaRPr>
          </a:p>
          <a:p>
            <a:pPr marL="914400" lvl="1" indent="-317500">
              <a:buClr>
                <a:srgbClr val="000000"/>
              </a:buClr>
              <a:buSzPts val="1400"/>
              <a:buChar char="○"/>
            </a:pPr>
            <a:r>
              <a:rPr lang="en" sz="2400" dirty="0"/>
              <a:t>“How” and “with what” questions usually use </a:t>
            </a:r>
            <a:r>
              <a:rPr lang="en" sz="2400" dirty="0">
                <a:solidFill>
                  <a:srgbClr val="B45F06"/>
                </a:solidFill>
              </a:rPr>
              <a:t>Instruments</a:t>
            </a:r>
            <a:r>
              <a:rPr lang="en-US" sz="2400" dirty="0">
                <a:solidFill>
                  <a:srgbClr val="B45F06"/>
                </a:solidFill>
              </a:rPr>
              <a:t>. (Arg2)</a:t>
            </a:r>
            <a:endParaRPr lang="en" sz="2400" dirty="0">
              <a:solidFill>
                <a:srgbClr val="B45F06"/>
              </a:solidFill>
            </a:endParaRPr>
          </a:p>
          <a:p>
            <a:pPr marL="914400" lvl="1" indent="-317500"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 sz="2400" dirty="0"/>
              <a:t>“Where” questions frequently use </a:t>
            </a:r>
            <a:r>
              <a:rPr lang="en" sz="2400" dirty="0">
                <a:solidFill>
                  <a:srgbClr val="741B47"/>
                </a:solidFill>
              </a:rPr>
              <a:t>Sources </a:t>
            </a:r>
            <a:r>
              <a:rPr lang="en" sz="2400" dirty="0"/>
              <a:t>and </a:t>
            </a:r>
            <a:r>
              <a:rPr lang="en" sz="2400" dirty="0">
                <a:solidFill>
                  <a:srgbClr val="741B47"/>
                </a:solidFill>
              </a:rPr>
              <a:t>Destinations</a:t>
            </a:r>
            <a:r>
              <a:rPr lang="en-US" sz="2400" dirty="0">
                <a:solidFill>
                  <a:srgbClr val="741B47"/>
                </a:solidFill>
              </a:rPr>
              <a:t> </a:t>
            </a:r>
            <a:r>
              <a:rPr lang="en-US" sz="2400" dirty="0">
                <a:solidFill>
                  <a:srgbClr val="8E7CC3"/>
                </a:solidFill>
              </a:rPr>
              <a:t>. (ARGM-LOC)</a:t>
            </a:r>
            <a:endParaRPr lang="en" sz="2400" dirty="0">
              <a:solidFill>
                <a:srgbClr val="741B47"/>
              </a:solidFill>
            </a:endParaRPr>
          </a:p>
          <a:p>
            <a:pPr marL="914400" lvl="1" indent="-317500"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 sz="2400" dirty="0"/>
              <a:t>“For whom” questions usually use</a:t>
            </a:r>
            <a:r>
              <a:rPr lang="en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1155CC"/>
                </a:solidFill>
              </a:rPr>
              <a:t>Benefactives</a:t>
            </a:r>
            <a:r>
              <a:rPr lang="en-US" sz="2400" dirty="0">
                <a:solidFill>
                  <a:srgbClr val="1155CC"/>
                </a:solidFill>
              </a:rPr>
              <a:t>. </a:t>
            </a:r>
            <a:r>
              <a:rPr lang="en-US" sz="2400" dirty="0">
                <a:solidFill>
                  <a:srgbClr val="38761D"/>
                </a:solidFill>
              </a:rPr>
              <a:t>(Arg1)</a:t>
            </a:r>
            <a:endParaRPr lang="en" sz="2400" dirty="0">
              <a:solidFill>
                <a:srgbClr val="1155CC"/>
              </a:solidFill>
            </a:endParaRPr>
          </a:p>
          <a:p>
            <a:pPr marL="914400" lvl="1" indent="-317500">
              <a:buClr>
                <a:srgbClr val="000000"/>
              </a:buClr>
              <a:buSzPts val="1400"/>
              <a:buChar char="○"/>
            </a:pPr>
            <a:r>
              <a:rPr lang="en" sz="2400" dirty="0"/>
              <a:t>“To whom” questions usually use </a:t>
            </a:r>
            <a:r>
              <a:rPr lang="en" sz="2400" dirty="0">
                <a:solidFill>
                  <a:srgbClr val="8E7CC3"/>
                </a:solidFill>
              </a:rPr>
              <a:t>Destinations</a:t>
            </a:r>
            <a:r>
              <a:rPr lang="en-US" sz="2400" dirty="0">
                <a:solidFill>
                  <a:srgbClr val="8E7CC3"/>
                </a:solidFill>
              </a:rPr>
              <a:t>.</a:t>
            </a:r>
            <a:endParaRPr lang="en-US" altLang="ko-KR" sz="1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Application using SRL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136780" y="2007220"/>
            <a:ext cx="959005" cy="32338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322634" y="2375209"/>
            <a:ext cx="959005" cy="32338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883697" y="2732046"/>
            <a:ext cx="959005" cy="32338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266554" y="3100032"/>
            <a:ext cx="1687552" cy="32338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601308" y="3469733"/>
            <a:ext cx="810322" cy="32338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571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Application 1: Semantic Role Labeling</a:t>
            </a:r>
          </a:p>
          <a:p>
            <a:pPr lvl="1"/>
            <a:r>
              <a:rPr lang="en-US" altLang="ko-KR" sz="2400" dirty="0">
                <a:sym typeface="Verdana"/>
              </a:rPr>
              <a:t>Finding ( Agent (arg0), Patient (arg1) ) given verb</a:t>
            </a:r>
            <a:endParaRPr lang="en-US" altLang="ko-KR" sz="20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Semantic Role Labeling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664254" y="2983898"/>
            <a:ext cx="5036093" cy="579581"/>
          </a:xfrm>
          <a:prstGeom prst="rect">
            <a:avLst/>
          </a:prstGeom>
          <a:solidFill>
            <a:srgbClr val="00000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/>
              <a:t>SRL</a:t>
            </a:r>
          </a:p>
        </p:txBody>
      </p:sp>
      <p:sp>
        <p:nvSpPr>
          <p:cNvPr id="20" name="Right Arrow 19"/>
          <p:cNvSpPr/>
          <p:nvPr/>
        </p:nvSpPr>
        <p:spPr>
          <a:xfrm rot="16200000">
            <a:off x="4276967" y="3668686"/>
            <a:ext cx="734028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5400000">
            <a:off x="7533241" y="3714879"/>
            <a:ext cx="734028" cy="481978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243390" y="4362021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Y</a:t>
            </a:r>
            <a:r>
              <a:rPr lang="en-US" sz="2400" dirty="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204709" y="4856051"/>
            <a:ext cx="2040095" cy="11812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ARG0: John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ARG1: the window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ARG2: a hammer</a:t>
            </a:r>
          </a:p>
          <a:p>
            <a:pPr>
              <a:lnSpc>
                <a:spcPct val="90000"/>
              </a:lnSpc>
            </a:pP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45025" y="4351458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pic>
        <p:nvPicPr>
          <p:cNvPr id="14" name="Picture 13" descr="dog-walking-1425056286ZH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276718" y="1278747"/>
            <a:ext cx="4506147" cy="439662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299956" y="4870362"/>
            <a:ext cx="2040095" cy="6774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lvl="0" algn="ctr">
              <a:spcBef>
                <a:spcPts val="1600"/>
              </a:spcBef>
            </a:pPr>
            <a:r>
              <a:rPr lang="en" sz="2400" dirty="0"/>
              <a:t>John </a:t>
            </a:r>
            <a:r>
              <a:rPr lang="en" sz="2400" u="sng" dirty="0"/>
              <a:t>broke</a:t>
            </a:r>
            <a:r>
              <a:rPr lang="en" sz="2400" dirty="0"/>
              <a:t> the window with a hammer.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verb: broke</a:t>
            </a:r>
          </a:p>
        </p:txBody>
      </p:sp>
    </p:spTree>
    <p:extLst>
      <p:ext uri="{BB962C8B-B14F-4D97-AF65-F5344CB8AC3E}">
        <p14:creationId xmlns:p14="http://schemas.microsoft.com/office/powerpoint/2010/main" val="805995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Complex task (sometimes) is sometimes easier to model when the task is divided into multiple ones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Complex task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29" name="Right Arrow 28"/>
          <p:cNvSpPr/>
          <p:nvPr/>
        </p:nvSpPr>
        <p:spPr>
          <a:xfrm rot="16200000">
            <a:off x="3453856" y="3803450"/>
            <a:ext cx="1730372" cy="481978"/>
          </a:xfrm>
          <a:prstGeom prst="rightArrow">
            <a:avLst/>
          </a:prstGeom>
          <a:solidFill>
            <a:schemeClr val="accent2">
              <a:lumMod val="75000"/>
              <a:alpha val="92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378469" y="2601704"/>
            <a:ext cx="2281433" cy="577549"/>
          </a:xfrm>
          <a:prstGeom prst="rect">
            <a:avLst/>
          </a:prstGeom>
          <a:solidFill>
            <a:schemeClr val="accent2">
              <a:lumMod val="75000"/>
              <a:alpha val="92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model1</a:t>
            </a:r>
          </a:p>
        </p:txBody>
      </p:sp>
      <p:sp>
        <p:nvSpPr>
          <p:cNvPr id="34" name="Right Arrow 33"/>
          <p:cNvSpPr/>
          <p:nvPr/>
        </p:nvSpPr>
        <p:spPr>
          <a:xfrm rot="5400000">
            <a:off x="6691096" y="3826014"/>
            <a:ext cx="1717934" cy="481978"/>
          </a:xfrm>
          <a:prstGeom prst="rightArrow">
            <a:avLst/>
          </a:prstGeom>
          <a:solidFill>
            <a:schemeClr val="accent2">
              <a:lumMod val="75000"/>
              <a:alpha val="92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139309" y="2614143"/>
            <a:ext cx="2281433" cy="577549"/>
          </a:xfrm>
          <a:prstGeom prst="rect">
            <a:avLst/>
          </a:prstGeom>
          <a:solidFill>
            <a:schemeClr val="accent2">
              <a:lumMod val="75000"/>
              <a:alpha val="92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model2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96572" y="3562762"/>
            <a:ext cx="399429" cy="393806"/>
          </a:xfrm>
          <a:prstGeom prst="rect">
            <a:avLst/>
          </a:prstGeom>
          <a:noFill/>
          <a:ln w="38100" cmpd="sng">
            <a:solidFill>
              <a:schemeClr val="accent2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Z</a:t>
            </a:r>
          </a:p>
        </p:txBody>
      </p:sp>
      <p:sp>
        <p:nvSpPr>
          <p:cNvPr id="13" name="Right Arrow 12"/>
          <p:cNvSpPr/>
          <p:nvPr/>
        </p:nvSpPr>
        <p:spPr>
          <a:xfrm rot="17674231">
            <a:off x="5977883" y="3253085"/>
            <a:ext cx="436495" cy="274803"/>
          </a:xfrm>
          <a:prstGeom prst="rightArrow">
            <a:avLst/>
          </a:prstGeom>
          <a:solidFill>
            <a:schemeClr val="accent2">
              <a:alpha val="92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3431426">
            <a:off x="5415128" y="3255350"/>
            <a:ext cx="436495" cy="274803"/>
          </a:xfrm>
          <a:prstGeom prst="rightArrow">
            <a:avLst/>
          </a:prstGeom>
          <a:solidFill>
            <a:schemeClr val="accent2">
              <a:alpha val="92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052294" y="5089446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Y</a:t>
            </a:r>
            <a:r>
              <a:rPr lang="en-US" sz="2400" dirty="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753929" y="5078883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08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798611" y="2037449"/>
            <a:ext cx="6631352" cy="3950044"/>
            <a:chOff x="1548449" y="2112158"/>
            <a:chExt cx="7316193" cy="4159341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-1" r="178" b="1341"/>
            <a:stretch/>
          </p:blipFill>
          <p:spPr>
            <a:xfrm>
              <a:off x="1548449" y="2112158"/>
              <a:ext cx="7316193" cy="4159341"/>
            </a:xfrm>
            <a:prstGeom prst="rect">
              <a:avLst/>
            </a:prstGeom>
            <a:ln>
              <a:noFill/>
            </a:ln>
          </p:spPr>
        </p:pic>
        <p:sp>
          <p:nvSpPr>
            <p:cNvPr id="25" name="Oval 24"/>
            <p:cNvSpPr/>
            <p:nvPr/>
          </p:nvSpPr>
          <p:spPr>
            <a:xfrm>
              <a:off x="8143903" y="6084556"/>
              <a:ext cx="694311" cy="18694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/>
              <a:t>Complex models - example</a:t>
            </a:r>
            <a:endParaRPr lang="en" dirty="0"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803358" y="1536633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971550" lvl="1"/>
            <a:endParaRPr lang="en-US" dirty="0">
              <a:latin typeface="Apple SD 산돌고딕 Neo 일반체"/>
              <a:ea typeface="Apple SD 산돌고딕 Neo 일반체"/>
              <a:cs typeface="Apple SD 산돌고딕 Neo 일반체"/>
              <a:sym typeface="Verdana"/>
            </a:endParaRPr>
          </a:p>
          <a:p>
            <a:pPr marL="685800" lvl="1"/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27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700" y="1482065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ym typeface="Verdana"/>
              </a:rPr>
              <a:t>Semantic Role Labeling (step by step)</a:t>
            </a:r>
          </a:p>
          <a:p>
            <a:pPr lvl="1"/>
            <a:endParaRPr lang="en-US" altLang="ko-KR" sz="2400" dirty="0">
              <a:sym typeface="Verdan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58311" y="3335803"/>
            <a:ext cx="2040095" cy="6774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“He walked 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in the park”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36399" y="5186862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Y</a:t>
            </a:r>
            <a:r>
              <a:rPr lang="en-US" sz="2400" dirty="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39082" y="2778837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697718" y="5680892"/>
            <a:ext cx="2040095" cy="11812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VERB 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walked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ARG0 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He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LOC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in the park</a:t>
            </a:r>
          </a:p>
          <a:p>
            <a:pPr>
              <a:lnSpc>
                <a:spcPct val="90000"/>
              </a:lnSpc>
            </a:pP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9" name="Right Arrow 48"/>
          <p:cNvSpPr/>
          <p:nvPr/>
        </p:nvSpPr>
        <p:spPr>
          <a:xfrm>
            <a:off x="3123338" y="2710523"/>
            <a:ext cx="614475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10800000">
            <a:off x="3086214" y="5149832"/>
            <a:ext cx="651598" cy="441227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798611" y="2037449"/>
            <a:ext cx="6709794" cy="399981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0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798611" y="2037449"/>
            <a:ext cx="6631352" cy="3950044"/>
            <a:chOff x="1548449" y="2112158"/>
            <a:chExt cx="7316193" cy="4159341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-1" r="178" b="1341"/>
            <a:stretch/>
          </p:blipFill>
          <p:spPr>
            <a:xfrm>
              <a:off x="1548449" y="2112158"/>
              <a:ext cx="7316193" cy="4159341"/>
            </a:xfrm>
            <a:prstGeom prst="rect">
              <a:avLst/>
            </a:prstGeom>
            <a:ln>
              <a:noFill/>
            </a:ln>
          </p:spPr>
        </p:pic>
        <p:sp>
          <p:nvSpPr>
            <p:cNvPr id="25" name="Oval 24"/>
            <p:cNvSpPr/>
            <p:nvPr/>
          </p:nvSpPr>
          <p:spPr>
            <a:xfrm>
              <a:off x="8143903" y="6084556"/>
              <a:ext cx="694311" cy="18694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/>
              <a:t>Complex models - example</a:t>
            </a:r>
            <a:endParaRPr lang="en" dirty="0"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803358" y="1536633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971550" lvl="1"/>
            <a:endParaRPr lang="en-US" dirty="0">
              <a:latin typeface="Apple SD 산돌고딕 Neo 일반체"/>
              <a:ea typeface="Apple SD 산돌고딕 Neo 일반체"/>
              <a:cs typeface="Apple SD 산돌고딕 Neo 일반체"/>
              <a:sym typeface="Verdana"/>
            </a:endParaRPr>
          </a:p>
          <a:p>
            <a:pPr marL="685800" lvl="1"/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28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700" y="1482065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ym typeface="Verdana"/>
              </a:rPr>
              <a:t>Semantic Role Labeling</a:t>
            </a:r>
          </a:p>
          <a:p>
            <a:pPr lvl="1"/>
            <a:endParaRPr lang="en-US" altLang="ko-KR" sz="2400" dirty="0">
              <a:sym typeface="Verdana"/>
            </a:endParaRPr>
          </a:p>
        </p:txBody>
      </p:sp>
      <p:sp>
        <p:nvSpPr>
          <p:cNvPr id="8" name="Oval 7"/>
          <p:cNvSpPr/>
          <p:nvPr/>
        </p:nvSpPr>
        <p:spPr>
          <a:xfrm>
            <a:off x="6236677" y="2412686"/>
            <a:ext cx="1475718" cy="158940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10" idx="2"/>
            <a:endCxn id="8" idx="0"/>
          </p:cNvCxnSpPr>
          <p:nvPr/>
        </p:nvCxnSpPr>
        <p:spPr>
          <a:xfrm flipH="1">
            <a:off x="6974537" y="1857301"/>
            <a:ext cx="443615" cy="5553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71984" y="1334081"/>
            <a:ext cx="1492335" cy="52322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/>
              <a:t>Model 1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9091839" y="1388441"/>
            <a:ext cx="1492335" cy="52322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Model 2</a:t>
            </a:r>
          </a:p>
        </p:txBody>
      </p:sp>
      <p:sp>
        <p:nvSpPr>
          <p:cNvPr id="14" name="Oval 13"/>
          <p:cNvSpPr/>
          <p:nvPr/>
        </p:nvSpPr>
        <p:spPr>
          <a:xfrm>
            <a:off x="9164738" y="2382914"/>
            <a:ext cx="1223904" cy="161917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121749" y="6017841"/>
            <a:ext cx="1492335" cy="52322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Model3</a:t>
            </a:r>
          </a:p>
        </p:txBody>
      </p:sp>
      <p:sp>
        <p:nvSpPr>
          <p:cNvPr id="18" name="Oval 17"/>
          <p:cNvSpPr/>
          <p:nvPr/>
        </p:nvSpPr>
        <p:spPr>
          <a:xfrm>
            <a:off x="6787277" y="4377325"/>
            <a:ext cx="1617784" cy="186485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458311" y="3335803"/>
            <a:ext cx="2040095" cy="6774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“He walked 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in the park”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36399" y="5186862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Y</a:t>
            </a:r>
            <a:r>
              <a:rPr lang="en-US" sz="2400" dirty="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39082" y="2778837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cxnSp>
        <p:nvCxnSpPr>
          <p:cNvPr id="36" name="Straight Arrow Connector 35"/>
          <p:cNvCxnSpPr>
            <a:endCxn id="14" idx="0"/>
          </p:cNvCxnSpPr>
          <p:nvPr/>
        </p:nvCxnSpPr>
        <p:spPr>
          <a:xfrm flipH="1">
            <a:off x="9776690" y="1944516"/>
            <a:ext cx="61316" cy="43839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697718" y="5680892"/>
            <a:ext cx="2040095" cy="11812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VERB 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walked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ARG0 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He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LOC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in the park</a:t>
            </a:r>
          </a:p>
          <a:p>
            <a:pPr>
              <a:lnSpc>
                <a:spcPct val="90000"/>
              </a:lnSpc>
            </a:pPr>
            <a:endParaRPr lang="en-US" sz="2400" dirty="0">
              <a:solidFill>
                <a:srgbClr val="000000"/>
              </a:solidFill>
            </a:endParaRPr>
          </a:p>
        </p:txBody>
      </p:sp>
      <p:cxnSp>
        <p:nvCxnSpPr>
          <p:cNvPr id="43" name="Straight Arrow Connector 42"/>
          <p:cNvCxnSpPr>
            <a:stCxn id="17" idx="3"/>
            <a:endCxn id="18" idx="3"/>
          </p:cNvCxnSpPr>
          <p:nvPr/>
        </p:nvCxnSpPr>
        <p:spPr>
          <a:xfrm flipV="1">
            <a:off x="6614084" y="5969077"/>
            <a:ext cx="410113" cy="3103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ight Arrow 48"/>
          <p:cNvSpPr/>
          <p:nvPr/>
        </p:nvSpPr>
        <p:spPr>
          <a:xfrm>
            <a:off x="3123338" y="2710523"/>
            <a:ext cx="614475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10800000">
            <a:off x="3086214" y="5149832"/>
            <a:ext cx="651598" cy="441227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3798612" y="2037449"/>
            <a:ext cx="6525347" cy="418017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62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b="1" dirty="0">
                <a:sym typeface="Verdana"/>
              </a:rPr>
              <a:t>Grammar (example 1)</a:t>
            </a:r>
          </a:p>
          <a:p>
            <a:pPr lvl="1"/>
            <a:r>
              <a:rPr lang="en-US" altLang="ko-KR" sz="2400" u="sng" dirty="0">
                <a:sym typeface="Verdana"/>
              </a:rPr>
              <a:t>I are</a:t>
            </a:r>
            <a:r>
              <a:rPr lang="en-US" altLang="ko-KR" sz="2400" dirty="0">
                <a:sym typeface="Verdana"/>
              </a:rPr>
              <a:t> presenting on my thesis proposal.</a:t>
            </a:r>
          </a:p>
          <a:p>
            <a:pPr lvl="1"/>
            <a:r>
              <a:rPr lang="en-US" altLang="ko-KR" sz="2400" u="sng" dirty="0">
                <a:sym typeface="Verdana"/>
              </a:rPr>
              <a:t>I am</a:t>
            </a:r>
            <a:r>
              <a:rPr lang="en-US" altLang="ko-KR" sz="2400" dirty="0">
                <a:sym typeface="Verdana"/>
              </a:rPr>
              <a:t> presenting on my thesis proposal.</a:t>
            </a:r>
            <a:r>
              <a:rPr lang="en-US" altLang="ko-KR" sz="2400" u="sng" dirty="0">
                <a:sym typeface="Verdana"/>
              </a:rPr>
              <a:t> </a:t>
            </a: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r>
              <a:rPr lang="en-US" altLang="ko-KR" sz="2400" dirty="0">
                <a:sym typeface="Verdana"/>
              </a:rPr>
              <a:t>The </a:t>
            </a:r>
            <a:r>
              <a:rPr lang="en-US" altLang="ko-KR" sz="2400" u="sng" dirty="0">
                <a:sym typeface="Verdana"/>
              </a:rPr>
              <a:t>keys is</a:t>
            </a:r>
            <a:r>
              <a:rPr lang="en-US" altLang="ko-KR" sz="2400" dirty="0">
                <a:sym typeface="Verdana"/>
              </a:rPr>
              <a:t> on the table.</a:t>
            </a:r>
          </a:p>
          <a:p>
            <a:pPr lvl="1"/>
            <a:r>
              <a:rPr lang="en-US" altLang="ko-KR" sz="2400" dirty="0">
                <a:sym typeface="Verdana"/>
              </a:rPr>
              <a:t>The </a:t>
            </a:r>
            <a:r>
              <a:rPr lang="en-US" altLang="ko-KR" sz="2400" u="sng" dirty="0">
                <a:sym typeface="Verdana"/>
              </a:rPr>
              <a:t>keys are</a:t>
            </a:r>
            <a:r>
              <a:rPr lang="en-US" altLang="ko-KR" sz="2400" dirty="0">
                <a:sym typeface="Verdana"/>
              </a:rPr>
              <a:t> on the table. </a:t>
            </a: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r>
              <a:rPr lang="en-US" altLang="ko-KR" sz="2400" dirty="0">
                <a:sym typeface="Verdana"/>
              </a:rPr>
              <a:t>The </a:t>
            </a:r>
            <a:r>
              <a:rPr lang="en-US" altLang="ko-KR" sz="2400" u="sng" dirty="0">
                <a:sym typeface="Verdana"/>
              </a:rPr>
              <a:t>keys</a:t>
            </a:r>
            <a:r>
              <a:rPr lang="en-US" altLang="ko-KR" sz="2400" dirty="0">
                <a:sym typeface="Verdana"/>
              </a:rPr>
              <a:t> to the cabinet </a:t>
            </a:r>
            <a:r>
              <a:rPr lang="en-US" altLang="ko-KR" sz="2400" u="sng" dirty="0">
                <a:sym typeface="Verdana"/>
              </a:rPr>
              <a:t>is </a:t>
            </a:r>
            <a:r>
              <a:rPr lang="en-US" altLang="ko-KR" sz="2400" dirty="0">
                <a:sym typeface="Verdana"/>
              </a:rPr>
              <a:t>on the table.</a:t>
            </a:r>
          </a:p>
          <a:p>
            <a:pPr lvl="1"/>
            <a:r>
              <a:rPr lang="en-US" altLang="ko-KR" sz="2400" dirty="0">
                <a:sym typeface="Verdana"/>
              </a:rPr>
              <a:t>The </a:t>
            </a:r>
            <a:r>
              <a:rPr lang="en-US" altLang="ko-KR" sz="2400" u="sng" dirty="0">
                <a:sym typeface="Verdana"/>
              </a:rPr>
              <a:t>keys</a:t>
            </a:r>
            <a:r>
              <a:rPr lang="en-US" altLang="ko-KR" sz="2400" dirty="0">
                <a:sym typeface="Verdana"/>
              </a:rPr>
              <a:t> to the cabinet </a:t>
            </a:r>
            <a:r>
              <a:rPr lang="en-US" altLang="ko-KR" sz="2400" u="sng" dirty="0">
                <a:sym typeface="Verdana"/>
              </a:rPr>
              <a:t>are</a:t>
            </a:r>
            <a:r>
              <a:rPr lang="en-US" altLang="ko-KR" sz="2400" dirty="0">
                <a:sym typeface="Verdana"/>
              </a:rPr>
              <a:t> on the table.</a:t>
            </a: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Constraints?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90918" y="5714099"/>
            <a:ext cx="88616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Linzen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et al, Assessing the Ability of LSTMs to Learn Syntax-Sensitive Dependencies, 2016</a:t>
            </a:r>
          </a:p>
        </p:txBody>
      </p:sp>
    </p:spTree>
    <p:extLst>
      <p:ext uri="{BB962C8B-B14F-4D97-AF65-F5344CB8AC3E}">
        <p14:creationId xmlns:p14="http://schemas.microsoft.com/office/powerpoint/2010/main" val="1818914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778440" y="2553470"/>
            <a:ext cx="6631352" cy="3950044"/>
            <a:chOff x="1548449" y="2112158"/>
            <a:chExt cx="7316193" cy="4159341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-1" r="178" b="1341"/>
            <a:stretch/>
          </p:blipFill>
          <p:spPr>
            <a:xfrm>
              <a:off x="1548449" y="2112158"/>
              <a:ext cx="7316193" cy="41593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5" name="Oval 24"/>
            <p:cNvSpPr/>
            <p:nvPr/>
          </p:nvSpPr>
          <p:spPr>
            <a:xfrm>
              <a:off x="8143903" y="6084556"/>
              <a:ext cx="694311" cy="18694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/>
              <a:t>Complex models to End-to-End</a:t>
            </a:r>
            <a:endParaRPr lang="en" dirty="0"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803358" y="1536633"/>
            <a:ext cx="988886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971550" lvl="1"/>
            <a:endParaRPr lang="en-US" dirty="0">
              <a:latin typeface="Apple SD 산돌고딕 Neo 일반체"/>
              <a:ea typeface="Apple SD 산돌고딕 Neo 일반체"/>
              <a:cs typeface="Apple SD 산돌고딕 Neo 일반체"/>
              <a:sym typeface="Verdana"/>
            </a:endParaRPr>
          </a:p>
          <a:p>
            <a:pPr marL="685800" lvl="1"/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29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699" y="1482065"/>
            <a:ext cx="10441465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ym typeface="Verdana"/>
              </a:rPr>
              <a:t>End-to-end Semantic Role Labeling.</a:t>
            </a:r>
          </a:p>
          <a:p>
            <a:pPr lvl="1"/>
            <a:r>
              <a:rPr lang="en-US" altLang="ko-KR" sz="2400" dirty="0">
                <a:sym typeface="Verdana"/>
              </a:rPr>
              <a:t>Neural models often perform better on </a:t>
            </a:r>
            <a:r>
              <a:rPr lang="en-US" altLang="ko-KR" sz="2400" b="1" i="1" dirty="0">
                <a:sym typeface="Verdana"/>
              </a:rPr>
              <a:t>end-to-end </a:t>
            </a:r>
            <a:r>
              <a:rPr lang="en-US" altLang="ko-KR" sz="2400" dirty="0">
                <a:sym typeface="Verdana"/>
              </a:rPr>
              <a:t>learning.</a:t>
            </a:r>
            <a:br>
              <a:rPr lang="en-US" altLang="ko-KR" sz="2400" dirty="0">
                <a:sym typeface="Verdana"/>
              </a:rPr>
            </a:br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38140" y="3529089"/>
            <a:ext cx="2040095" cy="6774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“He walked 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in the park”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16228" y="5380148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Y</a:t>
            </a:r>
            <a:r>
              <a:rPr lang="en-US" sz="2400" dirty="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18911" y="2972123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677547" y="5874178"/>
            <a:ext cx="2040095" cy="11812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VERB 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walked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ARG0 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He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LOC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in the park</a:t>
            </a:r>
          </a:p>
          <a:p>
            <a:pPr>
              <a:lnSpc>
                <a:spcPct val="90000"/>
              </a:lnSpc>
            </a:pP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9" name="Right Arrow 48"/>
          <p:cNvSpPr/>
          <p:nvPr/>
        </p:nvSpPr>
        <p:spPr>
          <a:xfrm>
            <a:off x="3103167" y="2903809"/>
            <a:ext cx="614475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10800000">
            <a:off x="3066043" y="5343118"/>
            <a:ext cx="651598" cy="441227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717642" y="2501896"/>
                <a:ext cx="6802935" cy="4119406"/>
              </a:xfrm>
              <a:prstGeom prst="rect">
                <a:avLst/>
              </a:prstGeom>
              <a:solidFill>
                <a:srgbClr val="000000">
                  <a:alpha val="67059"/>
                </a:srgbClr>
              </a:solidFill>
              <a:ln w="19050">
                <a:noFill/>
                <a:miter lim="800000"/>
              </a:ln>
              <a:effectLst>
                <a:outerShdw blurRad="50800" dist="50800" dir="5400000" algn="ctr" rotWithShape="0">
                  <a:srgbClr val="000000">
                    <a:alpha val="79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36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</m:oMath>
                </a14:m>
                <a:r>
                  <a:rPr lang="en-US" sz="3600" b="1" dirty="0"/>
                  <a:t> (model)</a:t>
                </a:r>
              </a:p>
              <a:p>
                <a:pPr algn="ctr">
                  <a:lnSpc>
                    <a:spcPct val="90000"/>
                  </a:lnSpc>
                </a:pPr>
                <a:endParaRPr lang="en-US" sz="3600" b="1" dirty="0"/>
              </a:p>
              <a:p>
                <a:pPr algn="ctr">
                  <a:lnSpc>
                    <a:spcPct val="90000"/>
                  </a:lnSpc>
                </a:pPr>
                <a:endParaRPr lang="en-US" sz="3600" b="1" dirty="0"/>
              </a:p>
              <a:p>
                <a:pPr algn="ctr">
                  <a:lnSpc>
                    <a:spcPct val="90000"/>
                  </a:lnSpc>
                </a:pPr>
                <a:endParaRPr lang="en-US" sz="3600" b="1" dirty="0"/>
              </a:p>
              <a:p>
                <a:pPr algn="ctr">
                  <a:lnSpc>
                    <a:spcPct val="90000"/>
                  </a:lnSpc>
                </a:pPr>
                <a:endParaRPr lang="en-US" sz="3600" b="1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642" y="2501896"/>
                <a:ext cx="6802935" cy="411940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19050">
                <a:noFill/>
                <a:miter lim="800000"/>
              </a:ln>
              <a:effectLst>
                <a:outerShdw blurRad="50800" dist="50800" dir="5400000" algn="ctr" rotWithShape="0">
                  <a:srgbClr val="000000">
                    <a:alpha val="79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5" r="2637" b="4569"/>
          <a:stretch/>
        </p:blipFill>
        <p:spPr>
          <a:xfrm>
            <a:off x="4590051" y="3987145"/>
            <a:ext cx="4876093" cy="210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0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30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>
                <a:sym typeface="Verdana"/>
              </a:rPr>
              <a:t>How to solve it?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Google Shape;149;p21"/>
              <p:cNvSpPr txBox="1">
                <a:spLocks/>
              </p:cNvSpPr>
              <p:nvPr/>
            </p:nvSpPr>
            <p:spPr>
              <a:xfrm>
                <a:off x="1835700" y="1482065"/>
                <a:ext cx="8520600" cy="3416400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marL="342900" lvl="0" indent="-342900" algn="l" defTabSz="457200" rtl="0" eaLnBrk="1" latinLnBrk="0" hangingPunct="1">
                  <a:spcBef>
                    <a:spcPts val="0"/>
                  </a:spcBef>
                  <a:buFont typeface="Arial"/>
                  <a:buChar char="•"/>
                  <a:defRPr sz="3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ple SD 산돌고딕 Neo 일반체"/>
                    <a:ea typeface="Apple SD 산돌고딕 Neo 일반체"/>
                    <a:cs typeface="Apple SD 산돌고딕 Neo 일반체"/>
                  </a:defRPr>
                </a:lvl1pPr>
                <a:lvl2pPr marL="742950" lvl="1" indent="-285750" algn="l" defTabSz="457200" rtl="0" eaLnBrk="1" latinLnBrk="0" hangingPunct="1">
                  <a:spcBef>
                    <a:spcPts val="0"/>
                  </a:spcBef>
                  <a:buFont typeface="Arial"/>
                  <a:buChar char="•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ple SD 산돌고딕 Neo 일반체"/>
                    <a:ea typeface="Apple SD 산돌고딕 Neo 일반체"/>
                    <a:cs typeface="Apple SD 산돌고딕 Neo 일반체"/>
                  </a:defRPr>
                </a:lvl2pPr>
                <a:lvl3pPr marL="1143000" lvl="2" indent="-228600" algn="l" defTabSz="457200" rtl="0" eaLnBrk="1" latinLnBrk="0" hangingPunct="1">
                  <a:spcBef>
                    <a:spcPts val="0"/>
                  </a:spcBef>
                  <a:buFont typeface="Arial"/>
                  <a:buChar char="•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ple SD 산돌고딕 Neo 일반체"/>
                    <a:ea typeface="Apple SD 산돌고딕 Neo 일반체"/>
                    <a:cs typeface="Apple SD 산돌고딕 Neo 일반체"/>
                  </a:defRPr>
                </a:lvl3pPr>
                <a:lvl4pPr marL="1600200" lvl="3" indent="-228600" algn="l" defTabSz="457200" rtl="0" eaLnBrk="1" latinLnBrk="0" hangingPunct="1">
                  <a:spcBef>
                    <a:spcPts val="0"/>
                  </a:spcBef>
                  <a:buFont typeface="Arial"/>
                  <a:buChar char="–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ple SD 산돌고딕 Neo 일반체"/>
                    <a:ea typeface="Apple SD 산돌고딕 Neo 일반체"/>
                    <a:cs typeface="Apple SD 산돌고딕 Neo 일반체"/>
                  </a:defRPr>
                </a:lvl4pPr>
                <a:lvl5pPr marL="2057400" lvl="4" indent="-228600" algn="l" defTabSz="457200" rtl="0" eaLnBrk="1" latinLnBrk="0" hangingPunct="1">
                  <a:spcBef>
                    <a:spcPts val="0"/>
                  </a:spcBef>
                  <a:buFont typeface="Arial"/>
                  <a:buChar char="»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ple SD 산돌고딕 Neo 일반체"/>
                    <a:ea typeface="Apple SD 산돌고딕 Neo 일반체"/>
                    <a:cs typeface="Apple SD 산돌고딕 Neo 일반체"/>
                  </a:defRPr>
                </a:lvl5pPr>
                <a:lvl6pPr marL="2514600" lvl="5" indent="-228600" algn="l" defTabSz="457200" rtl="0" eaLnBrk="1" latinLnBrk="0" hangingPunct="1">
                  <a:spcBef>
                    <a:spcPts val="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lvl="6" indent="-228600" algn="l" defTabSz="457200" rtl="0" eaLnBrk="1" latinLnBrk="0" hangingPunct="1">
                  <a:spcBef>
                    <a:spcPts val="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lvl="7" indent="-228600" algn="l" defTabSz="457200" rtl="0" eaLnBrk="1" latinLnBrk="0" hangingPunct="1">
                  <a:spcBef>
                    <a:spcPts val="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lvl="8" indent="-228600" algn="l" defTabSz="457200" rtl="0" eaLnBrk="1" latinLnBrk="0" hangingPunct="1">
                  <a:spcBef>
                    <a:spcPts val="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" sz="2400" dirty="0"/>
                  <a:t>Formulate </a:t>
                </a:r>
                <a:r>
                  <a:rPr lang="en-US" sz="2400" dirty="0"/>
                  <a:t>the problem </a:t>
                </a:r>
                <a:r>
                  <a:rPr lang="en" sz="2400" dirty="0"/>
                  <a:t>as a </a:t>
                </a:r>
                <a:r>
                  <a:rPr lang="en" sz="2400" b="1" dirty="0"/>
                  <a:t>BIO tagging problem</a:t>
                </a:r>
                <a:r>
                  <a:rPr lang="en-US" sz="2400" b="1" dirty="0"/>
                  <a:t>.</a:t>
                </a:r>
                <a:endParaRPr lang="en" sz="2400" b="1" dirty="0"/>
              </a:p>
              <a:p>
                <a:pPr marL="0" indent="0">
                  <a:spcBef>
                    <a:spcPts val="1600"/>
                  </a:spcBef>
                  <a:buNone/>
                </a:pPr>
                <a:r>
                  <a:rPr lang="en" sz="2400" b="1" dirty="0"/>
                  <a:t>Input</a:t>
                </a:r>
                <a:r>
                  <a:rPr lang="en" sz="2400" dirty="0"/>
                  <a:t>: a sentence-predicate pair </a:t>
                </a:r>
                <a:r>
                  <a:rPr lang="en-US" sz="2400" dirty="0"/>
                  <a:t>(</a:t>
                </a:r>
                <a:r>
                  <a:rPr lang="en-US" sz="2400" dirty="0" err="1"/>
                  <a:t>x,verb</a:t>
                </a:r>
                <a:r>
                  <a:rPr lang="en-US" sz="2400" dirty="0"/>
                  <a:t>)</a:t>
                </a:r>
              </a:p>
              <a:p>
                <a:pPr marL="0" indent="0">
                  <a:spcBef>
                    <a:spcPts val="1600"/>
                  </a:spcBef>
                  <a:buNone/>
                </a:pPr>
                <a:r>
                  <a:rPr lang="en" sz="2400" b="1" dirty="0"/>
                  <a:t>Output</a:t>
                </a:r>
                <a:r>
                  <a:rPr lang="en" sz="2400" dirty="0"/>
                  <a:t>: a sequence of tags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" sz="2400" dirty="0"/>
                  <a:t>, </a:t>
                </a:r>
                <a:r>
                  <a:rPr lang="en" sz="2400" dirty="0" err="1"/>
                  <a:t>wher</a:t>
                </a:r>
                <a:r>
                  <a:rPr lang="en-US" sz="2400" dirty="0"/>
                  <a:t>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" sz="2400" dirty="0"/>
                  <a:t> ∈ </a:t>
                </a:r>
                <a:r>
                  <a:rPr lang="en" sz="2400" dirty="0" err="1"/>
                  <a:t>Ω</a:t>
                </a:r>
                <a:r>
                  <a:rPr lang="en" sz="2400" dirty="0"/>
                  <a:t> (a set of</a:t>
                </a:r>
                <a:r>
                  <a:rPr lang="en-US" sz="2400" dirty="0"/>
                  <a:t> </a:t>
                </a:r>
                <a:r>
                  <a:rPr lang="en" sz="2400" dirty="0"/>
                  <a:t>BIO tags)</a:t>
                </a:r>
              </a:p>
              <a:p>
                <a:pPr marL="0" indent="0">
                  <a:spcBef>
                    <a:spcPts val="1600"/>
                  </a:spcBef>
                  <a:buNone/>
                </a:pPr>
                <a:r>
                  <a:rPr lang="en" sz="2400" b="1" dirty="0"/>
                  <a:t>Example</a:t>
                </a:r>
                <a:r>
                  <a:rPr lang="en" sz="2400" dirty="0">
                    <a:solidFill>
                      <a:srgbClr val="000000"/>
                    </a:solidFill>
                  </a:rPr>
                  <a:t>:             </a:t>
                </a:r>
                <a:r>
                  <a:rPr lang="en-US" sz="2400" dirty="0">
                    <a:solidFill>
                      <a:srgbClr val="FF0000"/>
                    </a:solidFill>
                  </a:rPr>
                  <a:t>He    </a:t>
                </a:r>
                <a:r>
                  <a:rPr lang="en-US" sz="2400" u="sng" dirty="0">
                    <a:solidFill>
                      <a:srgbClr val="9900FF"/>
                    </a:solidFill>
                  </a:rPr>
                  <a:t>walked</a:t>
                </a:r>
                <a:r>
                  <a:rPr lang="en-US" sz="2400" dirty="0">
                    <a:solidFill>
                      <a:srgbClr val="000000"/>
                    </a:solidFill>
                  </a:rPr>
                  <a:t>  </a:t>
                </a:r>
                <a:r>
                  <a:rPr lang="en" sz="2400" dirty="0" err="1">
                    <a:solidFill>
                      <a:srgbClr val="38761D"/>
                    </a:solidFill>
                  </a:rPr>
                  <a:t>i</a:t>
                </a:r>
                <a:r>
                  <a:rPr lang="en-US" sz="2400" dirty="0">
                    <a:solidFill>
                      <a:srgbClr val="38761D"/>
                    </a:solidFill>
                  </a:rPr>
                  <a:t>n</a:t>
                </a:r>
                <a:r>
                  <a:rPr lang="en" sz="2400" dirty="0">
                    <a:solidFill>
                      <a:srgbClr val="38761D"/>
                    </a:solidFill>
                  </a:rPr>
                  <a:t> </a:t>
                </a:r>
                <a:r>
                  <a:rPr lang="en-US" sz="2400" dirty="0">
                    <a:solidFill>
                      <a:srgbClr val="38761D"/>
                    </a:solidFill>
                  </a:rPr>
                  <a:t>      the     park </a:t>
                </a:r>
                <a:r>
                  <a:rPr lang="en-US" sz="2400" dirty="0">
                    <a:solidFill>
                      <a:srgbClr val="000000"/>
                    </a:solidFill>
                  </a:rPr>
                  <a:t>   </a:t>
                </a:r>
                <a:r>
                  <a:rPr lang="en" sz="2400" dirty="0">
                    <a:solidFill>
                      <a:srgbClr val="000000"/>
                    </a:solidFill>
                  </a:rPr>
                  <a:t>.</a:t>
                </a:r>
              </a:p>
              <a:p>
                <a:pPr marL="0" indent="0">
                  <a:spcBef>
                    <a:spcPts val="1600"/>
                  </a:spcBef>
                  <a:buFont typeface="Arial"/>
                  <a:buNone/>
                </a:pPr>
                <a:endParaRPr lang="en" sz="2400" dirty="0">
                  <a:solidFill>
                    <a:srgbClr val="000000"/>
                  </a:solidFill>
                </a:endParaRPr>
              </a:p>
              <a:p>
                <a:pPr marL="0" indent="0">
                  <a:spcBef>
                    <a:spcPts val="1600"/>
                  </a:spcBef>
                  <a:buFont typeface="Arial"/>
                  <a:buNone/>
                </a:pPr>
                <a:r>
                  <a:rPr lang="en" sz="2400" dirty="0">
                    <a:solidFill>
                      <a:srgbClr val="000000"/>
                    </a:solidFill>
                  </a:rPr>
                  <a:t>                                          </a:t>
                </a:r>
              </a:p>
              <a:p>
                <a:pPr marL="0" indent="0">
                  <a:buNone/>
                </a:pPr>
                <a:r>
                  <a:rPr lang="en" sz="2000" dirty="0">
                    <a:solidFill>
                      <a:srgbClr val="000000"/>
                    </a:solidFill>
                  </a:rPr>
                  <a:t>            </a:t>
                </a:r>
                <a:r>
                  <a:rPr lang="en-US" sz="2000" dirty="0">
                    <a:solidFill>
                      <a:srgbClr val="000000"/>
                    </a:solidFill>
                  </a:rPr>
                  <a:t>			  </a:t>
                </a:r>
                <a:r>
                  <a:rPr lang="en" sz="2000" dirty="0">
                    <a:solidFill>
                      <a:srgbClr val="000000"/>
                    </a:solidFill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</a:rPr>
                  <a:t> </a:t>
                </a:r>
                <a:r>
                  <a:rPr lang="en" sz="2000" dirty="0">
                    <a:solidFill>
                      <a:srgbClr val="FF0000"/>
                    </a:solidFill>
                  </a:rPr>
                  <a:t>B-ARG0</a:t>
                </a:r>
                <a:r>
                  <a:rPr lang="en" sz="2000" dirty="0">
                    <a:solidFill>
                      <a:srgbClr val="000000"/>
                    </a:solidFill>
                  </a:rPr>
                  <a:t>   </a:t>
                </a:r>
                <a:r>
                  <a:rPr lang="en" sz="2000" dirty="0">
                    <a:solidFill>
                      <a:srgbClr val="9900FF"/>
                    </a:solidFill>
                  </a:rPr>
                  <a:t>B-V </a:t>
                </a:r>
                <a:r>
                  <a:rPr lang="en" sz="2000" dirty="0">
                    <a:solidFill>
                      <a:srgbClr val="000000"/>
                    </a:solidFill>
                  </a:rPr>
                  <a:t> </a:t>
                </a:r>
                <a:r>
                  <a:rPr lang="en" sz="2000" dirty="0">
                    <a:solidFill>
                      <a:srgbClr val="38761D"/>
                    </a:solidFill>
                  </a:rPr>
                  <a:t>B-ARG1  I-ARG1</a:t>
                </a:r>
                <a:r>
                  <a:rPr lang="en" sz="2000" dirty="0">
                    <a:solidFill>
                      <a:srgbClr val="000000"/>
                    </a:solidFill>
                  </a:rPr>
                  <a:t> </a:t>
                </a:r>
                <a:r>
                  <a:rPr lang="en" sz="2000" dirty="0">
                    <a:solidFill>
                      <a:srgbClr val="38761D"/>
                    </a:solidFill>
                  </a:rPr>
                  <a:t>I-ARG1</a:t>
                </a:r>
                <a:r>
                  <a:rPr lang="en" sz="2000" dirty="0">
                    <a:solidFill>
                      <a:srgbClr val="000000"/>
                    </a:solidFill>
                  </a:rPr>
                  <a:t>  O</a:t>
                </a:r>
              </a:p>
              <a:p>
                <a:pPr marL="0" indent="0">
                  <a:buFont typeface="Arial"/>
                  <a:buNone/>
                </a:pPr>
                <a:endParaRPr lang="en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3" name="Google Shape;149;p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700" y="1482065"/>
                <a:ext cx="8520600" cy="3416400"/>
              </a:xfrm>
              <a:prstGeom prst="rect">
                <a:avLst/>
              </a:prstGeom>
              <a:blipFill rotWithShape="0">
                <a:blip r:embed="rId3"/>
                <a:stretch>
                  <a:fillRect l="-1073" b="-10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Google Shape;150;p21"/>
          <p:cNvSpPr/>
          <p:nvPr/>
        </p:nvSpPr>
        <p:spPr>
          <a:xfrm>
            <a:off x="3959089" y="3986288"/>
            <a:ext cx="5846550" cy="266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SRL System</a:t>
            </a:r>
            <a:endParaRPr/>
          </a:p>
        </p:txBody>
      </p:sp>
      <p:sp>
        <p:nvSpPr>
          <p:cNvPr id="15" name="Google Shape;151;p21"/>
          <p:cNvSpPr/>
          <p:nvPr/>
        </p:nvSpPr>
        <p:spPr>
          <a:xfrm>
            <a:off x="4420989" y="3649663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52;p21"/>
          <p:cNvSpPr/>
          <p:nvPr/>
        </p:nvSpPr>
        <p:spPr>
          <a:xfrm>
            <a:off x="5216683" y="3649663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53;p21"/>
          <p:cNvSpPr/>
          <p:nvPr/>
        </p:nvSpPr>
        <p:spPr>
          <a:xfrm>
            <a:off x="5893429" y="3649663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54;p21"/>
          <p:cNvSpPr/>
          <p:nvPr/>
        </p:nvSpPr>
        <p:spPr>
          <a:xfrm>
            <a:off x="6729407" y="3649663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55;p21"/>
          <p:cNvSpPr/>
          <p:nvPr/>
        </p:nvSpPr>
        <p:spPr>
          <a:xfrm>
            <a:off x="7524078" y="3649663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59;p21"/>
          <p:cNvSpPr/>
          <p:nvPr/>
        </p:nvSpPr>
        <p:spPr>
          <a:xfrm>
            <a:off x="4420989" y="4252388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160;p21"/>
          <p:cNvSpPr/>
          <p:nvPr/>
        </p:nvSpPr>
        <p:spPr>
          <a:xfrm>
            <a:off x="5216683" y="4252388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161;p21"/>
          <p:cNvSpPr/>
          <p:nvPr/>
        </p:nvSpPr>
        <p:spPr>
          <a:xfrm>
            <a:off x="5893429" y="4252388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162;p21"/>
          <p:cNvSpPr/>
          <p:nvPr/>
        </p:nvSpPr>
        <p:spPr>
          <a:xfrm>
            <a:off x="6729407" y="4252388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63;p21"/>
          <p:cNvSpPr/>
          <p:nvPr/>
        </p:nvSpPr>
        <p:spPr>
          <a:xfrm>
            <a:off x="7524078" y="4252388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55;p21"/>
          <p:cNvSpPr/>
          <p:nvPr/>
        </p:nvSpPr>
        <p:spPr>
          <a:xfrm>
            <a:off x="8245383" y="3669176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55;p21"/>
          <p:cNvSpPr/>
          <p:nvPr/>
        </p:nvSpPr>
        <p:spPr>
          <a:xfrm>
            <a:off x="8245383" y="4288743"/>
            <a:ext cx="78300" cy="297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382;p28"/>
          <p:cNvSpPr txBox="1"/>
          <p:nvPr/>
        </p:nvSpPr>
        <p:spPr>
          <a:xfrm>
            <a:off x="10114349" y="6367521"/>
            <a:ext cx="1642500" cy="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Slide credits: </a:t>
            </a:r>
            <a:r>
              <a:rPr lang="en-US" sz="1000" dirty="0" err="1"/>
              <a:t>Sanket</a:t>
            </a:r>
            <a:r>
              <a:rPr lang="en-US" sz="1000" dirty="0"/>
              <a:t> </a:t>
            </a:r>
            <a:r>
              <a:rPr lang="en-US" sz="1000" dirty="0" err="1"/>
              <a:t>Metha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801638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What are different constraints for SRL task?</a:t>
            </a:r>
            <a:endParaRPr dirty="0"/>
          </a:p>
        </p:txBody>
      </p:sp>
      <p:sp>
        <p:nvSpPr>
          <p:cNvPr id="459" name="Google Shape;459;p34"/>
          <p:cNvSpPr txBox="1">
            <a:spLocks noGrp="1"/>
          </p:cNvSpPr>
          <p:nvPr>
            <p:ph type="body" idx="1"/>
          </p:nvPr>
        </p:nvSpPr>
        <p:spPr>
          <a:xfrm>
            <a:off x="1297172" y="1526430"/>
            <a:ext cx="10479228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666746" indent="-514350">
              <a:lnSpc>
                <a:spcPct val="115000"/>
              </a:lnSpc>
              <a:buClr>
                <a:srgbClr val="000000"/>
              </a:buClr>
              <a:buSzPts val="1800"/>
              <a:buFont typeface="+mj-lt"/>
              <a:buAutoNum type="arabicPeriod"/>
            </a:pPr>
            <a:r>
              <a:rPr lang="en" sz="2800" dirty="0">
                <a:solidFill>
                  <a:srgbClr val="000000"/>
                </a:solidFill>
              </a:rPr>
              <a:t>BIO constraints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</a:p>
          <a:p>
            <a:pPr marL="1066796" lvl="1" indent="-514350">
              <a:lnSpc>
                <a:spcPct val="115000"/>
              </a:lnSpc>
              <a:buClr>
                <a:srgbClr val="000000"/>
              </a:buClr>
              <a:buSzPts val="1800"/>
            </a:pPr>
            <a:r>
              <a:rPr lang="en" sz="2400" dirty="0">
                <a:solidFill>
                  <a:srgbClr val="000000"/>
                </a:solidFill>
              </a:rPr>
              <a:t>Constraint violation</a:t>
            </a:r>
            <a:r>
              <a:rPr lang="en-US" sz="2400" dirty="0">
                <a:solidFill>
                  <a:srgbClr val="000000"/>
                </a:solidFill>
              </a:rPr>
              <a:t>: </a:t>
            </a:r>
            <a:r>
              <a:rPr lang="en" sz="2400" dirty="0">
                <a:solidFill>
                  <a:srgbClr val="38761D"/>
                </a:solidFill>
              </a:rPr>
              <a:t>B-ARG0</a:t>
            </a:r>
            <a:r>
              <a:rPr lang="en" sz="2400" dirty="0">
                <a:solidFill>
                  <a:srgbClr val="000000"/>
                </a:solidFill>
              </a:rPr>
              <a:t> followed by </a:t>
            </a:r>
            <a:r>
              <a:rPr lang="en" sz="2400" dirty="0">
                <a:solidFill>
                  <a:srgbClr val="CC0000"/>
                </a:solidFill>
              </a:rPr>
              <a:t>I-ARG1</a:t>
            </a:r>
            <a:endParaRPr lang="en-US" sz="2400" dirty="0">
              <a:solidFill>
                <a:srgbClr val="CC0000"/>
              </a:solidFill>
            </a:endParaRPr>
          </a:p>
          <a:p>
            <a:pPr marL="1066796" lvl="1" indent="-514350">
              <a:lnSpc>
                <a:spcPct val="115000"/>
              </a:lnSpc>
              <a:buClr>
                <a:srgbClr val="000000"/>
              </a:buClr>
              <a:buSzPts val="1800"/>
            </a:pPr>
            <a:r>
              <a:rPr lang="en-US" sz="2000" dirty="0">
                <a:solidFill>
                  <a:schemeClr val="tx1"/>
                </a:solidFill>
              </a:rPr>
              <a:t>(similar to the constraints in Parsing example)</a:t>
            </a:r>
          </a:p>
          <a:p>
            <a:pPr marL="1066796" lvl="1" indent="-514350">
              <a:lnSpc>
                <a:spcPct val="115000"/>
              </a:lnSpc>
              <a:buClr>
                <a:srgbClr val="000000"/>
              </a:buClr>
              <a:buSzPts val="1800"/>
            </a:pPr>
            <a:endParaRPr lang="en-US" sz="1000" dirty="0">
              <a:solidFill>
                <a:schemeClr val="tx1"/>
              </a:solidFill>
            </a:endParaRPr>
          </a:p>
          <a:p>
            <a:pPr marL="666746" indent="-514350">
              <a:lnSpc>
                <a:spcPct val="115000"/>
              </a:lnSpc>
              <a:buClr>
                <a:srgbClr val="000000"/>
              </a:buClr>
              <a:buSzPts val="1800"/>
              <a:buFont typeface="+mj-lt"/>
              <a:buAutoNum type="arabicPeriod"/>
            </a:pPr>
            <a:r>
              <a:rPr lang="en" sz="2800" dirty="0">
                <a:solidFill>
                  <a:srgbClr val="000000"/>
                </a:solidFill>
              </a:rPr>
              <a:t>SRL constraints (as defined by </a:t>
            </a:r>
            <a:r>
              <a:rPr lang="en" sz="2800" dirty="0" err="1">
                <a:solidFill>
                  <a:srgbClr val="000000"/>
                </a:solidFill>
              </a:rPr>
              <a:t>Punyakanok</a:t>
            </a:r>
            <a:r>
              <a:rPr lang="en" sz="2800" dirty="0">
                <a:solidFill>
                  <a:srgbClr val="000000"/>
                </a:solidFill>
              </a:rPr>
              <a:t> et al. (2008))</a:t>
            </a:r>
            <a:endParaRPr lang="en-US" sz="2800" dirty="0">
              <a:solidFill>
                <a:srgbClr val="000000"/>
              </a:solidFill>
            </a:endParaRPr>
          </a:p>
          <a:p>
            <a:pPr marL="1066796" lvl="1" indent="-514350">
              <a:lnSpc>
                <a:spcPct val="115000"/>
              </a:lnSpc>
              <a:buClr>
                <a:srgbClr val="000000"/>
              </a:buClr>
              <a:buSzPts val="1800"/>
            </a:pPr>
            <a:r>
              <a:rPr lang="en-US" sz="2400" dirty="0">
                <a:solidFill>
                  <a:srgbClr val="000000"/>
                </a:solidFill>
              </a:rPr>
              <a:t>Unique core roles (U)</a:t>
            </a:r>
          </a:p>
          <a:p>
            <a:pPr marL="1066796" lvl="1" indent="-514350">
              <a:lnSpc>
                <a:spcPct val="115000"/>
              </a:lnSpc>
              <a:buClr>
                <a:srgbClr val="000000"/>
              </a:buClr>
              <a:buSzPts val="1800"/>
            </a:pPr>
            <a:r>
              <a:rPr lang="en-US" sz="2400" dirty="0">
                <a:solidFill>
                  <a:srgbClr val="000000"/>
                </a:solidFill>
              </a:rPr>
              <a:t>Continuation roles (C)</a:t>
            </a:r>
          </a:p>
          <a:p>
            <a:pPr marL="1066796" lvl="1" indent="-514350">
              <a:lnSpc>
                <a:spcPct val="115000"/>
              </a:lnSpc>
              <a:buClr>
                <a:srgbClr val="000000"/>
              </a:buClr>
              <a:buSzPts val="1800"/>
            </a:pPr>
            <a:r>
              <a:rPr lang="en-US" sz="2400" dirty="0">
                <a:solidFill>
                  <a:srgbClr val="000000"/>
                </a:solidFill>
              </a:rPr>
              <a:t>Reference roles (R)</a:t>
            </a:r>
          </a:p>
          <a:p>
            <a:pPr marL="1066796" lvl="1" indent="-514350">
              <a:lnSpc>
                <a:spcPct val="115000"/>
              </a:lnSpc>
              <a:buClr>
                <a:srgbClr val="000000"/>
              </a:buClr>
              <a:buSzPts val="1800"/>
            </a:pPr>
            <a:endParaRPr lang="en-US" sz="2400" dirty="0">
              <a:solidFill>
                <a:srgbClr val="000000"/>
              </a:solidFill>
            </a:endParaRPr>
          </a:p>
          <a:p>
            <a:pPr marL="666746" indent="-514350">
              <a:lnSpc>
                <a:spcPct val="115000"/>
              </a:lnSpc>
              <a:buClr>
                <a:srgbClr val="000000"/>
              </a:buClr>
              <a:buSzPts val="1800"/>
              <a:buFont typeface="+mj-lt"/>
              <a:buAutoNum type="arabicPeriod"/>
            </a:pPr>
            <a:r>
              <a:rPr lang="en-US" sz="2800" dirty="0">
                <a:solidFill>
                  <a:srgbClr val="000000"/>
                </a:solidFill>
              </a:rPr>
              <a:t>Syntactic constraints</a:t>
            </a:r>
          </a:p>
          <a:p>
            <a:pPr marL="1028654" indent="-423323">
              <a:buClr>
                <a:srgbClr val="000000"/>
              </a:buClr>
              <a:buSzPts val="1400"/>
            </a:pPr>
            <a:r>
              <a:rPr lang="en" sz="2400" dirty="0">
                <a:solidFill>
                  <a:srgbClr val="000000"/>
                </a:solidFill>
              </a:rPr>
              <a:t>Constraint violation</a:t>
            </a:r>
            <a:r>
              <a:rPr lang="en-US" sz="2400" dirty="0">
                <a:solidFill>
                  <a:srgbClr val="000000"/>
                </a:solidFill>
              </a:rPr>
              <a:t>:</a:t>
            </a:r>
            <a:r>
              <a:rPr lang="en" sz="2400" dirty="0">
                <a:solidFill>
                  <a:srgbClr val="000000"/>
                </a:solidFill>
              </a:rPr>
              <a:t> Arguments that are not constituents 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" sz="2400" dirty="0">
                <a:solidFill>
                  <a:srgbClr val="000000"/>
                </a:solidFill>
              </a:rPr>
              <a:t>within a given parse tree</a:t>
            </a:r>
            <a:endParaRPr lang="en-US" sz="2400" dirty="0">
              <a:solidFill>
                <a:srgbClr val="000000"/>
              </a:solidFill>
            </a:endParaRPr>
          </a:p>
          <a:p>
            <a:pPr marL="1028654" indent="-423323">
              <a:buClr>
                <a:srgbClr val="000000"/>
              </a:buClr>
              <a:buSzPts val="1400"/>
            </a:pPr>
            <a:endParaRPr sz="2800" dirty="0">
              <a:solidFill>
                <a:srgbClr val="000000"/>
              </a:solidFill>
            </a:endParaRPr>
          </a:p>
          <a:p>
            <a:pPr marL="609585" indent="0">
              <a:spcAft>
                <a:spcPts val="2133"/>
              </a:spcAft>
              <a:buNone/>
            </a:pPr>
            <a:endParaRPr sz="2800" dirty="0">
              <a:solidFill>
                <a:srgbClr val="000000"/>
              </a:solidFill>
            </a:endParaRPr>
          </a:p>
        </p:txBody>
      </p:sp>
      <p:sp>
        <p:nvSpPr>
          <p:cNvPr id="460" name="Google Shape;460;p3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31</a:t>
            </a:fld>
            <a:endParaRPr/>
          </a:p>
        </p:txBody>
      </p:sp>
      <p:sp>
        <p:nvSpPr>
          <p:cNvPr id="461" name="Google Shape;461;p34"/>
          <p:cNvSpPr/>
          <p:nvPr/>
        </p:nvSpPr>
        <p:spPr>
          <a:xfrm>
            <a:off x="1269236" y="5156947"/>
            <a:ext cx="10147163" cy="1313746"/>
          </a:xfrm>
          <a:prstGeom prst="rect">
            <a:avLst/>
          </a:prstGeom>
          <a:noFill/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231688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Syntactic constraint on SRL</a:t>
            </a:r>
            <a:endParaRPr lang="e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32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700" y="1482065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sz="2400" dirty="0">
              <a:sym typeface="Verdan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4651" y="2722679"/>
            <a:ext cx="2040095" cy="6774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“He walked 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in the park”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75422" y="2165713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84144" y="3013840"/>
            <a:ext cx="37508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(He), (walked), (in the park), </a:t>
            </a:r>
          </a:p>
          <a:p>
            <a:r>
              <a:rPr lang="en-US" sz="2400" dirty="0"/>
              <a:t>(walked in the park),</a:t>
            </a:r>
            <a:br>
              <a:rPr lang="en-US" sz="2400" dirty="0"/>
            </a:br>
            <a:r>
              <a:rPr lang="en-US" sz="2400" dirty="0"/>
              <a:t>(He walked in the park)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35144" y="2543926"/>
            <a:ext cx="315503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Possible span candidate</a:t>
            </a:r>
          </a:p>
        </p:txBody>
      </p:sp>
      <p:sp>
        <p:nvSpPr>
          <p:cNvPr id="29" name="Left Brace 28"/>
          <p:cNvSpPr/>
          <p:nvPr/>
        </p:nvSpPr>
        <p:spPr>
          <a:xfrm rot="10800000">
            <a:off x="10100936" y="2927559"/>
            <a:ext cx="294906" cy="13991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1"/>
          <p:cNvSpPr txBox="1">
            <a:spLocks/>
          </p:cNvSpPr>
          <p:nvPr/>
        </p:nvSpPr>
        <p:spPr>
          <a:xfrm>
            <a:off x="1835699" y="1488789"/>
            <a:ext cx="10192509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ym typeface="Verdana"/>
              </a:rPr>
              <a:t>Given syntax tree, span candidates were </a:t>
            </a:r>
            <a:r>
              <a:rPr lang="en-US" altLang="ko-KR" sz="2800" b="1" i="1" dirty="0">
                <a:sym typeface="Verdana"/>
              </a:rPr>
              <a:t>limited </a:t>
            </a:r>
            <a:r>
              <a:rPr lang="en-US" altLang="ko-KR" sz="2800" dirty="0">
                <a:sym typeface="Verdana"/>
              </a:rPr>
              <a:t>by syntactic information</a:t>
            </a:r>
            <a:r>
              <a:rPr lang="en-US" altLang="ko-KR" sz="2800" b="1" i="1" dirty="0">
                <a:sym typeface="Verdana"/>
              </a:rPr>
              <a:t>.</a:t>
            </a:r>
            <a:endParaRPr lang="en-US" altLang="ko-KR" sz="2400" b="1" i="1" dirty="0">
              <a:sym typeface="Verdana"/>
            </a:endParaRPr>
          </a:p>
        </p:txBody>
      </p:sp>
      <p:sp>
        <p:nvSpPr>
          <p:cNvPr id="4" name="AutoShape 2" descr="data:image/png;base64,iVBORw0KGgoAAAANSUhEUgAAAMoAAAC2CAYAAACYhRISAAAeOUlEQVR4Xu1dCZiN5fu+kZnsRjOEBmOIZIls2bMvP7RY+iVRErIXyZJooZRs5YcxIdHCX1qGZB9ZCjEkY0tR9kiyb//rfr/eM+d8znDOnPU753muy2Vmzve97/vd73uf53ne7/ueO9P169evQ0wQEARuikAmIYqsEEHg1ggIUW6NkRwhCECIIotAEHABASGKCyDJIYKAEEXWgCDgAgJCFBdAkkMEASGKrAFBwAUEhCgugCSHCAJCFFkDgoALCAhRXABJDhEEhCiyBgQBFxAQorgAkhwiCAhRZA0IAi4gIERxASQ5RBAIe6IcPgxcvQpkzQrkzw9kyiSLQhC4EYGwJcr27cBjjwE//5wGSq5cQGIi0KaNEEbI4ohAWBLl11+BuDgDiFdeAapXB3buBJ5/3vjbrFnAk0/KUhEE0hAIS6LMnQt06AAkJwO1a6eBQS9TvjzQsiXw+edAliyyVAQBA4GwIwpffO7aFfjqK2D3biBPHsel0LMnkJICLFsG3H67LBNBIEyJwsueORN46imgXTtgyBCgVCkhhRDi5giEnUchHMePA/XqOSbyTZoAzZsDDRsCZcrIshEEJJlXCFy5AmzcCKxcaYRhGzakATNqFDB4sCwVQSDMk/lz54CICOC229KAOH0aWLcO6NUL+OUXYNcu4O67ZakIAmGao5w9a+xsNWgATJt24zKYPx9o29bwNpUryzIRBMKUKBcuANWqAUeOGB4kPt5xKbz5phF2bd4MVKoky0QQCFOi8LIXLgQeftgAgHfiK1YE+CjLJ58As2cb91ZWrHAMzWTBhDcCYbnrxSn/+mugSxfg2DHHBTBoEDBwIHDHHeG9MOTqZdfLhsClS8DBg8Dly8ZDkQUKADlzyhIRBG5EIGw9iiwGQcAdBIQo7qAlx4YtAkKUsJ16uXB3EBCiuIOWHBu2CIQtUapXr47vv//eNvHNmzeH/henX1YJ22UhF25GIGyIsmnTJtSpUwfnz593wCBnzpw4c+YMFi1aZPsXGRlpI00D3sIXC3sEQpooZcuWxY4dOxwmOVOmTGjWrBmSkpLSnfzU1FQbadasWWMjTYsWLVCoUKGwXzThCEBIESUxMRHPPfccLvEGiZ1FRUXh5MmTGZpftqW9DckVExNjI06tWrUy1KacZD0ELE+UYsWK4bfffnNAPnPmzOjYsSNm8g0tL1tKSoqNOPzZPreJjo72cm/SXLAgYDmiDB8+HKNGjcJV1hiyswIFCuAIn3T0o5lzG24CkDgM0apUqeLHkUhXvkbAEkS58847cfToUQcssmTJgiFDhuDVV1/1NUYut79x40blbRii7d+/38Hb5GItJDHLIhCUROncuTNmz56Na9euOQBbtGhR/MpaQxawEydOOOykVahQwUYc/ixmLQSChij58uXDqVOnHNCLiIjA5MmT0YWP+VrcvvvuOxtxjh8/bgvRGKrxOsWCG4GAEYVx/OLFi3Gd9YPs7N5778VPP/0U3Kh5OLpDhw7ZQjSGarVr17Z5m9KlS3vYupzuCwT8ShTG6f/884/DdWTLlg3JycmoHMbv3S5fvtzmbS5evOiQ2/hi0qVN9xHwG1F4o09btWrVsMG+7In74w7ZM7gJoO/bVK1aFa+w5qtYwBHwG1ECfqUyAEHAAwSEKB6AJ6eGDwJClPCZa7lSDxAQongAnpwaPggIUcJnruVKPUBAiOIBeHJq+CDgMVH27DFq9BYvbuiKmMv9vPQSMG8esHUrwMed+Ptbb90IMMucsqYW5eIyZw7dCeD91U6dgCVLgE2bgNhYx2vl5889B0yZAvBVmuzZ09TBzKhQ52XoUKBo0dDFK1iuzGtE4QWNHZsm76YvkMI8rOebmgpERQH8ffJkgDILWsSH9YD1e1TO2ggWsLw1Dq3P8uGHQMeOjq1SkqJsWSBvXoAPKPDRNn4R8UumWbO0Y1etMor3UaCVx8XEeGt00o4zBLxKFHZgrgLfpw/w6adpRNG/0xPlzp02pL17DfLwnSt+k9p/FmpT9/vvhidxJoH35ZdA69bAe+8ZXyraYyckAM88k4YEPc+77wIDBgDmz0INr2C4Hq8RhYuc4QQnf8GCtLq96RFFexh7EBiWzZiRRqpgAMgXY+AiZ8X8b781vEGRIkYv/PvTTxuKYPv2GeGsJoomjv14NOGcfeaLcYdzm14jypYtRpFr5h8MtR591IDVGVEoJErPw/hbG6vMU+2KC8MZiUJtkhYtAlq0AOzDrxMngHvvNarta7HV9DwK8Vi82FAJE6L4fnV4jShM1vnNqB9+ZfjEN2PNOQqJM2mSUUWecTiNOQrlFqj5zgLZY8b4/sID3QPfKCBW9qTQ5OEXTvv2xgg1UfjFw00A1kmmceNEv7OmvU+grymU+/caUbTwjpZU0AvemUchUZwZ1a7okew9TSiD/+KLxu4WF32xYkbYRbLYJ+eaKM5wYIJPWb26dUMZpeC4Nq8ThXE2tUe++AJgOEbi/O9/Nybza9caOzbUUqRR090sZR0cEPluFBQyqlkT+PhjY0eLu1vM8Zic64etNVGoK9m7t7HZoY0bHvbyer4bqbTsdaIQUm5pstgiFav48h41EXXeYfYw4TwFDDmrVgWqVzcIwi+Y5cuB+vXTULlZjhLO2Pn72n1CFF7E1KlA9+7G5dx1F7Btm3EfRYjiOMVaCk/jxDzNvg7FzXa9/L1Ywrk/nxGFSSfDCuYuDLHsbzja34AMZ/B57Tt3punaDx8OjBzpiIgQJThWiNeI4kwcdPt2Q4GX9wPsH2GZMyfNwwQHDIEbBXO0Ro0A3mknRuYCLTqMnT7dkNITCwwCHhMlMMOWXgUB/yIgRPEv3tKbRREQolh04mTY/kVAiOJfvKU3iyIgRLHoxMmw/YuA34jCul7mqpD+vVTr9MbK/Mf4sgn4/FwRdOjQQVXwFwscAkKUwGHv0HOZMmWwkzdV/rUcOXKoqpp9+vTBvHnzlKRFiRIlwALmQ/lao5hfERCi+BVux85YoJv1l7VlzZoVCQkJ6MTHhE32119/YcCAAVi4cKFSD7vnnnvw7LPPom/fvgG8gvDpWoji57k2CyFlRB2MCmODBw9WpVcpZkQZiV69euFpPn4s5hMEhCg+gdWxUQoMsWI9C3Bro3z3+vXrPe5927Ztqj7xsmXLcOHCBVXsvH///mjXrp3HbUsDaQgIUXy4GiiyypBJGxNzs96kN7unBsvrr7+O1atXKxGmGjVqYNCgQWjatKk3uwnLtoQoXp52qoIdOHDA1mrevHlvEEjycpdOm2NYNmbMGOW1KONXt25dDBs2DDX5pKqY2wgIUdyG7MYTHnjgAQcZi8jISFCfPlgETz/99FOMGzcOmzZtAvVoGjVqpLQvy7IukphLCAhRXILpxoPMOpPBKL7q7NKmT5+O999/H8xtcufOrUSLRo8ere7XiKWPgBDFjdUxa9YsdO3aFZd1hQfwFd5mavfJijZ+/HhMmzZN3b+Jjo7GQw89hLFjxyoCiTkiIERxYUXkzJkTZ/ne7r/Gexg/81XEEDJuAsycORP79u1DwYIF0bZtW0yYMCGErtCzSxGi3AI/hlTcQcqfP/8NWveeQR+8Z/MezZw5cxAfH4+VK1cG70D9ODK/EcWP1yRdCQJeR0CI4nVIpcFQRECIEoqzKtfkdQSEKF6HVBoMRQSEKKE4q3JNXkdAiOJ1SKXBUETAK0QZv2E8+i/pj9WdV6NO0ToOOJ29fBYF3ymIUtGlsOGZDciSKUvQ4shaySwDO3q0IaFnNhbPLlcOYDHxiRPT6gMH7QWlMzBKbNSpYxQnNBtrIA8bBtSoYXyi64o5ayqcpPG8QpS3172NF5e+iKTHk9C8ZHMHTP+59A8Kji2I/DnyY1evXbgt821Bu67+/huoWNEYni7YZz9YylFQZ5KqWKwVbFUjUe6/35DZoKCRLgjOZzk3bDCuKjkZqF07TXYi3KXx/EKUQmMLITZPLLb12BbUHoULZMQIo6wpXxVh8WxtXFzUMjlyxPpCR/paKJJK1QFNFF4rVcConkbRWVb0pPYKq+yHuzReQIhyHdfxRvIbYMh26sIp1C1aFyPqjbghbAvEN7YOv+g5WEBbmw67KL3AsMvKpolCIaO5cw3JDW18jK1yZUNpmKpfVCIgUcJdGs+rRJn10Cy0vbctLl5Je5Pv9MXTKDu5LIrkKaI8SuZMmVHrg1pYd3AdCucqjIoFK+Lr3V+reVr42EK0LtU6oGuQLyEy5PjzT8fwa9w4Q/HY7GkCOtgMdq6JUqaMQRR7j6JzEoaW1LZJz6Ow63CSxvMqUW42b8WjimN3791YmLoQbT5rg95Ve2NCswnIhExIOZqC6tOro1CuQkGRx1D4iFrvmhQ6+SV56FmyZcvgCg2S0+zDSEqZa6IcPmzI3bFSks7DRBrPmDSvEqVkvpJoHN8Y56+cNxpHJnDX65OfPkGZmDJI6ZGClnNb4pu93yjvUaFABVy4cgE5I3Ki5cct8dOxn3Cg/wEUzFkwoEuK36IlShiJO8MvHXaltxsW0MFmoHNNFGrWODNWzmedChJIpPF8QJRlTy5Dg7gGDthfvHoRMWNiVDJPotSfWR9rDqxxOkHcEQsGoly7BjzyCEDZCpbaoofp1w+ggCvDFaubJgp3sug5SAhKCtIiI4EcOdKuUKTxfECU9LaH9a6XPVF4bNG8RXHt+jU1EuY1V65dQdXCVVUeE2ij2BG3ThmHU4CVSS41TEJBM9E+mad+ZOabwC3SeAEgCpP5nkk9MXXzVCzusBhNSxjVQa5ev4rS75XG3xf/xu/P/46smbMGmidqG5iiPv9WNsWsWcCTTwZ8WF4ZQEaIEu5a9l7NUVy54fjrX7+i5KSSymuMbTwW8fniMXLVSGw+vBkDagzA243e9spi8LQRhiKM02fONDQVGXbFxnraanCcr284xscbO1uueBQhihcqZ+s788ufXI76cXaStgB4Z56hl/0jLCt/XYnmc5qrRF5bpwqdkNg6MahuSK5eDdSrZxCGN9xutqCCgwKujULv4pEovKl4s+sSaTwvhl6uTY/jUZevXca+k/sQeVsk8t6eF1G3R2WkGTlHEPALAl4JvfwyUulEEAggAkKUAIIvXVsHASGKdeZKRhpABIQoAQRfurYOAkKUW8wV9UtY1yvcjDWKKVNRqFAhVUc5Li4u3CBwuF4hyi2mP9y0J0kQ6qyw0Dj/L1myJPbu3YuYmBjMnz8fdfhqZBiaEEWIohAwE8QMS/ny5bF9+3bkyZMHU6dORfv27cOKLkKUMCfKrQhihofiRNRcyZ49u1IqDhcNSSFKmBLFXYKYYWrSpAmWLl2KiIgIJcLKIt+hbEKUMCOKpwQxw8UQjLkLNz26dOmCKVOmhCRfhChhQhRvE8QMW/fu3ZGYmKh2CNu0aQOqfIWSCVFCnCi+JogZPupEvvPOO7h06ZKSwFuyZElI8EWIEqJE8TdBzDBShGjIkCE4d+4cqHG5bt06SxNGiBJiRAk0QcxwMgTr1q0bTp8+jXLlyintSCuaECVEiBJsBDHDmpycrHKX48ePo0SJEtjDd4wtZEKUW0yWFR5hIUn4/h3vpAe77d+/H7Vr10bWrFnBn61iQhSrzJSMM6AICFECCr90bhUEhChWmSkZZ0AREKIEFH7p3CoICFGsMlMyzoAiIEQJKPzSuVUQEKKYZkpL6XWr3E0V42PNsuErh6sKlndku8Nr86qVyPpW64vX67v35C3rBbd2oo7BQn1DhwLUcMme3WtDdashXYK1eHEgJQXImdPxdEr+zZuXJqnB31my1mzlyxtF0iloFAz11IQophnSC7jzfZ0xqdkkRZQhy4d4vXi4uR93VqOui8zFRDEgbZ99ZvxEfZcVKwJTJ9m++v3YsYamjL317Alw/KmpQFQUwN8pPUGVrzx5jCPPngWSkoyfnbXhDlbeOlaI4iJRDvY/iDtz3ukt3MEq/9FjoqEJ6U7DmijUmWR9ZG1nzgD//a+xyMyfudO+J8eaZSJ27TIUu7T16QPwwWJNFP07z8udO+24vXsN8ly6ZJSztf/Mk/Fl9FxLE4WqXT0X9VQ1jFnKlZJ3g5cNVrISia0SUTq6tPpbv2/64a8Lf+GD1h+omseJPybirbVvYe/JvcgVkQuP3PMIRjUYpYSM0vMomijnLp9Dj6Qe2HpkKxJaJqjq+3+e/xPPL3kec7fPRbbbsinB17cavYWieYra5oXHP/3F0/jl1C+qvGy/6v3w7FfP4qn7nsLEZu5p3WmiUNWXMnL2psMyZ59ldJG4c54mChc5HxymcteCBWneLT2iaOLY98WwbMaM4NDMtDRRWNi78rTKeLzc45jzyBwlWkSp7jOXzqjFR1Wv4+eOo8i4IqhXrB4WdViEqZumqoVOLZYnyj+B9QfXY9efu0BFMKoWsx4yVYzNodfhFw4jd2RuVEmogm1Ht6FX1V6Y0HQCjp09poqOk2CVC1VGZJZIrD24VrWf2isV8VHx2HRokzqPdn/B+7Hj+A5b3WWOMaNEceY1XnnFUM0KNFGohfnJJ0b+QWI/+qhBAWdEoVYkPY99XsWncRo2NISMnJHIHfJ641hLE+XS1Uu46927wEopTLZTT6Si/P/KK1yalWiGpA5JWPbLMjSe3RgfP/ox2pdtr/Qk+a1+dMBRtfBpLea2wLf7vlV5CD2MmShM5rd026JUweiFXqr1EkY3GK3O7bywM2alzMJHj3yEDuU6qL99sOUDdPmyiyITSUDZvR/++AGftf0Mbcu0VV7u4U8exhe7vlBkzihRhg835L5ZTenKFWDRIih5CibSgZLQ0x6FJC5SJC2HYvgUHW3kJPY5CokzaRKQmAjkzWssaeYoVDqjvPfAgQBlywNtliYKwWP4MmPrDBx64RC+SP0CXb/qqnan6F1ODTqF15Jfw5i1Y2zJODVYDv9zWMnhHTx9EPtO7cOgpYNw9OxRMLzi381EeXHpi7Z5erDYg1jRaYUxof96MOYbKd1TVFhHElAUqdr0aiqU2/zsZsSOi0WlgpWwqvMqJddHY78lJpbwiCjOFk+VKgCT+mLFArO0NFG0R6OsxMMPpy14Zx6FRHFmvXoZHilQO3j2Y7I8UegJmnzUBF/99yvM3jYb1F/hlmuHBR3UIiWRGE5R7StLpizqW/yx+Y85SE4QEIZKrhAlJnsM9vfbjxxZc9gkLRjqObP8OfIj+alk5cWYk9hrv2iSdbqvk9pdc8d0jvLNN0CtWgCVjLXly+dOS94/1kwU6syQKNSzZzhG4lDqz5zMr10L5M9veEYaJb31Lpj3R+l+i5YnCpN0egDmIGsPrEXf6n3Rp1of5H87v8pB5v88Hy/XeRlDag9RCT2/3Umc95q/hwfuegB333E3Xlr2Et7f+P5NiUJpcOZEE7+fiK6VumJay2m29iip9/0z36sQUNvZS2eRIyKHEm6NmxCHWkVqqRxJexSdO7GtjIZemzcDlSq5P+m+PMNMFPalNVY41ogIQ7veTJRgyENuhovlicJQh6JEVBqmUXCV4VGp90qpfILhED3LfXfeh/W/r0eNxBqKSEzEaZTFY55z8vxJFb4xGXeWzJ948YTySBRFogdZ89Qa1Iitofo5cPoA/nj+D0Rnj1Zt8vf4ifFod287RShuMFAP5vjA4yq0o43fMB79l/T3KPQKVMJ+swXljCg8fupUoHt348y77gL4oiPvo5hDMV+S2JO2LU8UXvyUTVPUTlZElgjbguXv/DtDJSb6/Ex7H3oAbu1SxGjgtwPxx5k/FKE+fPhDtC7V2ilRtFrx/+38P7T5rI2tXXoshnkUQprcYrKSDu+zuI8Ky+hBuKkwcvVIjFg1ArG5YzHlP1Pw4+Ef8fLKl9W8eZLMW4koFIutWdPYjWOIZX/D0T6592Qx+/LckCAKE2OKpdJrbHhmg/rm17mLDpM0iLx/wlBLG7drW9zdAq+uflV925NUse/Gwv4RlmErhilvw00CerAWc1pg8d7FKueg7uS4DePUfRR7I2l6VO6h/sRzun7ZFYlbEm2HkEBsg2Hhqw++6tYc63slgbqp6IpHcRYWUo6cTxNwV45j5yM3vFdCeTztYdwCwo8HhwRR3MXrxLkTaueLknj8lqcxZ2BCn1GJPO6mHTpzSHmpwrkKKw9mtt9O/4bzl88jV2QudYyYdRAIS6JYZ3pkpMGCgBAlWGZCxhHUCAhRgnp6ZHDBgoAQJVhmQsYR1AgIUYJ6elwbHGtkXeb+q4UsKioKp06dssyIhSiWmar0B2pF+TyrjVmIIkQJCAJClIDAHt6dWm3RcbasNmbxKCHAMastOiFKCCw6K16CEMX3syYexfcY+7wHIYrPIYYQxfcY+7wHIYrPIRai+B5i3/cgRPEDxtepQCNmaQSEKL6fPgm9fI+xz3sQovgcYgm9fA+x73uQR1h8j7F4FN9jLD2EAAJClBCYRLkE3yMgRPE9xtJDCCAgRAmBSZRL8D0CQhTfYyw9hAACQpQQmES5BN8jIETxPcZe60FXxWRxcV1L2VuNs5Ll73//biu1pHViulfu7lAz2Vv9+aodX0kJClF8NWM+aJdEoYQEC5GzhCvrkHnLKMpU84Oa+Lz953io9EM3CCp5qx9ft+MrKUEhiq9nzgftkzC62Le3mqc4UoUpFVTt5gZxDWxE6XZ/N7zT+B1vdePzdjRRvC0lKETx+dR5rwMSZOSqkWBVSi7e3X/uxhMLnsCIeiPAmsgfbfsI165fw6Cag5TSMOspu2IsP0uJPxY1L3VHKfzn7v9geN3hKPxuYbQq1Ur9jTozrNnMUrDz281H9qxpssPzfp6nBGH1+YNqDVKKZc7ITPEn1oWmOhnbYyla/k85v5kPzVQ1nWm81ptJCLKdtvPaqvEd/ecohq4YiqUdl2LLkS1qLDeTEnQFE/MxQpSMoBagc8yh18ZDG1V1fm3VCldT0hRceK89+BqG1Rnm0kjnbJ+jCEej4hglNKggxir/WvulTtE62Hl8pyo9y37WdVmniKgLkDMMZMj29e6vlaxGesXHtfQGcyAa9TP3n9qvFjjJRyU01oDWhdfTkxDk+ZTw0O2wLXuipCcl6OqXhxDFpaUTnAeRKPVn1VeyErt771ZV8asmVFXFw3f03IECOQoofUmGUFrX0tUr0TqT9qEXJS5YnZ+kqFKoCvgtTpkLCr7yG5v1m4uNL4YyMWXwQ9cflLgSP+OYqIupFQDsx6A3Cfj/9FbT0aViF+U9qBCwYOcCtXHwQo0XXJIQ5PgoyERpjacrPq08mE7m05MSdBUPIUpGkQqC89IjCuUqOpbvqEaolbxicsQo8VZXE356Jy7wpMeTVBikFzRDGwrJ6nCIRP3uwHeKBPN2zEPfb/piYI2BSsDpzMUzyhtwsVJwSbdlJgoXuHl8JF3xCcXxTKVnlAKZqxKCJCkVDHSYx77TkxL0ZAol9PIEPT+fmx5RFndYjKYlmqrRcIFzIcbmicW2HtuUBIYrlh5R7LeHdf8kCj0KpQDtF6W5H72D5syjUNNyZaeVtjzKLNXnqoSgefvaTBR7KUFXcEjvGCGKJ+j5+dz0iGL/ze1tomgZcbNHIVESfkwAFZOZD1FdjKKvtMtXLyvCkgxaYUxDpT0VPcH6LuttRNEiT/QobM9dCUHdviaKMylBT6ZLiOIJen4+1x9EMW8P34wo9EKtPm6ldtnebPimDY1uX3dTEuKpvVIRHxXvgJImMkm1p/ceFMlTRH2uk/c36r+BB+MedFtC0J4o3PVyJiVIHc2MmhAlo8gF4DxXiKJ3lahI7E6Oom84UoGMu2UNijdQIZyZKHVn1FVamMxRuInAnTHuhHGXi9vK3KJmSEaPQUlxc46kicLdNJ6f0CoB249uxyurXlHH7uuzD7kjcyt5QHckBM1ESU9K0JnAkytTKURxBaUgOUYT5djZYyr/2HJ4C6okVFHbog2LN1SjZKxPab34fPE2mT5Xhs/z4sbHqUXPLWIutCLjitgk+nTo9einjyJpT5JNqo9JOBP81BOptm5KR5fG6s6rQbKazZ4o9p+RJAwhG8c3Vn92V0LQnii3khJ0BQ/zMUKUjKAWwufQI/F+hrvfvHtO7lEbB1qaLz2IdI5CMnG3at/JfeomafGo4jf06QsJwYxOnRAlo8jJeRlCIKObDRnqzIsnCVG8CKY0dWsE9O4W8xBvP9h5694zfoQQJePYyZkZRGDrka24/bbbwfDLKiZEscpMyTgDioAQJaDwS+dWQUCIYpWZknEGFAEhSkDhl86tgoAQxSozJeMMKAJClIDCL51bBQEhilVmSsYZUASEKAGFXzq3CgJCFKvMlIwzoAgIUQIKv3RuFQT+H11EyM9yP9hkAAAAAElFTkSuQmCC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3196301" y="2394536"/>
            <a:ext cx="7484371" cy="4463464"/>
            <a:chOff x="1548449" y="2112158"/>
            <a:chExt cx="7289765" cy="4159341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-1" r="72617" b="33533"/>
            <a:stretch/>
          </p:blipFill>
          <p:spPr>
            <a:xfrm>
              <a:off x="1548449" y="2112158"/>
              <a:ext cx="2006950" cy="2802164"/>
            </a:xfrm>
            <a:prstGeom prst="rect">
              <a:avLst/>
            </a:prstGeom>
            <a:ln>
              <a:noFill/>
            </a:ln>
          </p:spPr>
        </p:pic>
        <p:sp>
          <p:nvSpPr>
            <p:cNvPr id="37" name="Oval 36"/>
            <p:cNvSpPr/>
            <p:nvPr/>
          </p:nvSpPr>
          <p:spPr>
            <a:xfrm>
              <a:off x="8143903" y="6084556"/>
              <a:ext cx="694311" cy="18694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/>
          <p:cNvSpPr/>
          <p:nvPr/>
        </p:nvSpPr>
        <p:spPr>
          <a:xfrm>
            <a:off x="4550847" y="2055514"/>
            <a:ext cx="1882577" cy="2188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971847" y="4206591"/>
            <a:ext cx="40003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(He) (walked) (in the park)</a:t>
            </a:r>
          </a:p>
          <a:p>
            <a:pPr algn="ctr"/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Left Brace 6"/>
          <p:cNvSpPr/>
          <p:nvPr/>
        </p:nvSpPr>
        <p:spPr>
          <a:xfrm>
            <a:off x="6308560" y="2925456"/>
            <a:ext cx="294906" cy="13991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8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Syntactic constraint on SRL</a:t>
            </a:r>
            <a:endParaRPr lang="e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33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700" y="1482065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sz="2400" dirty="0">
              <a:sym typeface="Verdan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4651" y="2722679"/>
            <a:ext cx="2040095" cy="6774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“He walked 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in the park”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75422" y="2165713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84144" y="3013840"/>
            <a:ext cx="37508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(He), (walked), (in the park), </a:t>
            </a:r>
          </a:p>
          <a:p>
            <a:r>
              <a:rPr lang="en-US" sz="2400" dirty="0"/>
              <a:t>(walked in the park),</a:t>
            </a:r>
            <a:br>
              <a:rPr lang="en-US" sz="2400" dirty="0"/>
            </a:br>
            <a:r>
              <a:rPr lang="en-US" sz="2400" dirty="0"/>
              <a:t>(He walked in the park)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35144" y="2543926"/>
            <a:ext cx="315503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Possible span candidate</a:t>
            </a:r>
          </a:p>
        </p:txBody>
      </p:sp>
      <p:sp>
        <p:nvSpPr>
          <p:cNvPr id="29" name="Left Brace 28"/>
          <p:cNvSpPr/>
          <p:nvPr/>
        </p:nvSpPr>
        <p:spPr>
          <a:xfrm rot="10800000">
            <a:off x="10100936" y="2927559"/>
            <a:ext cx="294906" cy="13991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1"/>
          <p:cNvSpPr txBox="1">
            <a:spLocks/>
          </p:cNvSpPr>
          <p:nvPr/>
        </p:nvSpPr>
        <p:spPr>
          <a:xfrm>
            <a:off x="1835699" y="1488789"/>
            <a:ext cx="10192509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ym typeface="Verdana"/>
              </a:rPr>
              <a:t>Given syntax tree, span candidates were </a:t>
            </a:r>
            <a:r>
              <a:rPr lang="en-US" altLang="ko-KR" sz="2800" b="1" i="1" dirty="0">
                <a:sym typeface="Verdana"/>
              </a:rPr>
              <a:t>limited </a:t>
            </a:r>
            <a:r>
              <a:rPr lang="en-US" altLang="ko-KR" sz="2800" dirty="0">
                <a:sym typeface="Verdana"/>
              </a:rPr>
              <a:t>by syntactic information</a:t>
            </a:r>
            <a:r>
              <a:rPr lang="en-US" altLang="ko-KR" sz="2800" b="1" i="1" dirty="0">
                <a:sym typeface="Verdana"/>
              </a:rPr>
              <a:t>.</a:t>
            </a:r>
            <a:endParaRPr lang="en-US" altLang="ko-KR" sz="2400" b="1" i="1" dirty="0">
              <a:sym typeface="Verdana"/>
            </a:endParaRPr>
          </a:p>
        </p:txBody>
      </p:sp>
      <p:sp>
        <p:nvSpPr>
          <p:cNvPr id="4" name="AutoShape 2" descr="data:image/png;base64,iVBORw0KGgoAAAANSUhEUgAAAMoAAAC2CAYAAACYhRISAAAeOUlEQVR4Xu1dCZiN5fu+kZnsRjOEBmOIZIls2bMvP7RY+iVRErIXyZJooZRs5YcxIdHCX1qGZB9ZCjEkY0tR9kiyb//rfr/eM+d8znDOnPU753muy2Vmzve97/vd73uf53ne7/ueO9P169evQ0wQEARuikAmIYqsEEHg1ggIUW6NkRwhCECIIotAEHABASGKCyDJIYKAEEXWgCDgAgJCFBdAkkMEASGKrAFBwAUEhCgugCSHCAJCFFkDgoALCAhRXABJDhEEhCiyBgQBFxAQorgAkhwiCAhRZA0IAi4gIERxASQ5RBAIe6IcPgxcvQpkzQrkzw9kyiSLQhC4EYGwJcr27cBjjwE//5wGSq5cQGIi0KaNEEbI4ohAWBLl11+BuDgDiFdeAapXB3buBJ5/3vjbrFnAk0/KUhEE0hAIS6LMnQt06AAkJwO1a6eBQS9TvjzQsiXw+edAliyyVAQBA4GwIwpffO7aFfjqK2D3biBPHsel0LMnkJICLFsG3H67LBNBIEyJwsueORN46imgXTtgyBCgVCkhhRDi5giEnUchHMePA/XqOSbyTZoAzZsDDRsCZcrIshEEJJlXCFy5AmzcCKxcaYRhGzakATNqFDB4sCwVQSDMk/lz54CICOC229KAOH0aWLcO6NUL+OUXYNcu4O67ZakIAmGao5w9a+xsNWgATJt24zKYPx9o29bwNpUryzIRBMKUKBcuANWqAUeOGB4kPt5xKbz5phF2bd4MVKoky0QQCFOi8LIXLgQeftgAgHfiK1YE+CjLJ58As2cb91ZWrHAMzWTBhDcCYbnrxSn/+mugSxfg2DHHBTBoEDBwIHDHHeG9MOTqZdfLhsClS8DBg8Dly8ZDkQUKADlzyhIRBG5EIGw9iiwGQcAdBIQo7qAlx4YtAkKUsJ16uXB3EBCiuIOWHBu2CIQtUapXr47vv//eNvHNmzeH/henX1YJ22UhF25GIGyIsmnTJtSpUwfnz593wCBnzpw4c+YMFi1aZPsXGRlpI00D3sIXC3sEQpooZcuWxY4dOxwmOVOmTGjWrBmSkpLSnfzU1FQbadasWWMjTYsWLVCoUKGwXzThCEBIESUxMRHPPfccLvEGiZ1FRUXh5MmTGZpftqW9DckVExNjI06tWrUy1KacZD0ELE+UYsWK4bfffnNAPnPmzOjYsSNm8g0tL1tKSoqNOPzZPreJjo72cm/SXLAgYDmiDB8+HKNGjcJV1hiyswIFCuAIn3T0o5lzG24CkDgM0apUqeLHkUhXvkbAEkS58847cfToUQcssmTJgiFDhuDVV1/1NUYut79x40blbRii7d+/38Hb5GItJDHLIhCUROncuTNmz56Na9euOQBbtGhR/MpaQxawEydOOOykVahQwUYc/ixmLQSChij58uXDqVOnHNCLiIjA5MmT0YWP+VrcvvvuOxtxjh8/bgvRGKrxOsWCG4GAEYVx/OLFi3Gd9YPs7N5778VPP/0U3Kh5OLpDhw7ZQjSGarVr17Z5m9KlS3vYupzuCwT8ShTG6f/884/DdWTLlg3JycmoHMbv3S5fvtzmbS5evOiQ2/hi0qVN9xHwG1F4o09btWrVsMG+7In74w7ZM7gJoO/bVK1aFa+w5qtYwBHwG1ECfqUyAEHAAwSEKB6AJ6eGDwJClPCZa7lSDxAQongAnpwaPggIUcJnruVKPUBAiOIBeHJq+CDgMVH27DFq9BYvbuiKmMv9vPQSMG8esHUrwMed+Ptbb90IMMucsqYW5eIyZw7dCeD91U6dgCVLgE2bgNhYx2vl5889B0yZAvBVmuzZ09TBzKhQ52XoUKBo0dDFK1iuzGtE4QWNHZsm76YvkMI8rOebmgpERQH8ffJkgDILWsSH9YD1e1TO2ggWsLw1Dq3P8uGHQMeOjq1SkqJsWSBvXoAPKPDRNn4R8UumWbO0Y1etMor3UaCVx8XEeGt00o4zBLxKFHZgrgLfpw/w6adpRNG/0xPlzp02pL17DfLwnSt+k9p/FmpT9/vvhidxJoH35ZdA69bAe+8ZXyraYyckAM88k4YEPc+77wIDBgDmz0INr2C4Hq8RhYuc4QQnf8GCtLq96RFFexh7EBiWzZiRRqpgAMgXY+AiZ8X8b781vEGRIkYv/PvTTxuKYPv2GeGsJoomjv14NOGcfeaLcYdzm14jypYtRpFr5h8MtR591IDVGVEoJErPw/hbG6vMU+2KC8MZiUJtkhYtAlq0AOzDrxMngHvvNarta7HV9DwK8Vi82FAJE6L4fnV4jShM1vnNqB9+ZfjEN2PNOQqJM2mSUUWecTiNOQrlFqj5zgLZY8b4/sID3QPfKCBW9qTQ5OEXTvv2xgg1UfjFw00A1kmmceNEv7OmvU+grymU+/caUbTwjpZU0AvemUchUZwZ1a7okew9TSiD/+KLxu4WF32xYkbYRbLYJ+eaKM5wYIJPWb26dUMZpeC4Nq8ThXE2tUe++AJgOEbi/O9/Nybza9caOzbUUqRR090sZR0cEPluFBQyqlkT+PhjY0eLu1vM8Zic64etNVGoK9m7t7HZoY0bHvbyer4bqbTsdaIQUm5pstgiFav48h41EXXeYfYw4TwFDDmrVgWqVzcIwi+Y5cuB+vXTULlZjhLO2Pn72n1CFF7E1KlA9+7G5dx1F7Btm3EfRYjiOMVaCk/jxDzNvg7FzXa9/L1Ywrk/nxGFSSfDCuYuDLHsbzja34AMZ/B57Tt3punaDx8OjBzpiIgQJThWiNeI4kwcdPt2Q4GX9wPsH2GZMyfNwwQHDIEbBXO0Ro0A3mknRuYCLTqMnT7dkNITCwwCHhMlMMOWXgUB/yIgRPEv3tKbRREQolh04mTY/kVAiOJfvKU3iyIgRLHoxMmw/YuA34jCul7mqpD+vVTr9MbK/Mf4sgn4/FwRdOjQQVXwFwscAkKUwGHv0HOZMmWwkzdV/rUcOXKoqpp9+vTBvHnzlKRFiRIlwALmQ/lao5hfERCi+BVux85YoJv1l7VlzZoVCQkJ6MTHhE32119/YcCAAVi4cKFSD7vnnnvw7LPPom/fvgG8gvDpWoji57k2CyFlRB2MCmODBw9WpVcpZkQZiV69euFpPn4s5hMEhCg+gdWxUQoMsWI9C3Bro3z3+vXrPe5927Ztqj7xsmXLcOHCBVXsvH///mjXrp3HbUsDaQgIUXy4GiiyypBJGxNzs96kN7unBsvrr7+O1atXKxGmGjVqYNCgQWjatKk3uwnLtoQoXp52qoIdOHDA1mrevHlvEEjycpdOm2NYNmbMGOW1KONXt25dDBs2DDX5pKqY2wgIUdyG7MYTHnjgAQcZi8jISFCfPlgETz/99FOMGzcOmzZtAvVoGjVqpLQvy7IukphLCAhRXILpxoPMOpPBKL7q7NKmT5+O999/H8xtcufOrUSLRo8ere7XiKWPgBDFjdUxa9YsdO3aFZd1hQfwFd5mavfJijZ+/HhMmzZN3b+Jjo7GQw89hLFjxyoCiTkiIERxYUXkzJkTZ/ne7r/Gexg/81XEEDJuAsycORP79u1DwYIF0bZtW0yYMCGErtCzSxGi3AI/hlTcQcqfP/8NWveeQR+8Z/MezZw5cxAfH4+VK1cG70D9ODK/EcWP1yRdCQJeR0CI4nVIpcFQRECIEoqzKtfkdQSEKF6HVBoMRQSEKKE4q3JNXkdAiOJ1SKXBUETAK0QZv2E8+i/pj9WdV6NO0ToOOJ29fBYF3ymIUtGlsOGZDciSKUvQ4shaySwDO3q0IaFnNhbPLlcOYDHxiRPT6gMH7QWlMzBKbNSpYxQnNBtrIA8bBtSoYXyi64o5ayqcpPG8QpS3172NF5e+iKTHk9C8ZHMHTP+59A8Kji2I/DnyY1evXbgt821Bu67+/huoWNEYni7YZz9YylFQZ5KqWKwVbFUjUe6/35DZoKCRLgjOZzk3bDCuKjkZqF07TXYi3KXx/EKUQmMLITZPLLb12BbUHoULZMQIo6wpXxVh8WxtXFzUMjlyxPpCR/paKJJK1QFNFF4rVcConkbRWVb0pPYKq+yHuzReQIhyHdfxRvIbYMh26sIp1C1aFyPqjbghbAvEN7YOv+g5WEBbmw67KL3AsMvKpolCIaO5cw3JDW18jK1yZUNpmKpfVCIgUcJdGs+rRJn10Cy0vbctLl5Je5Pv9MXTKDu5LIrkKaI8SuZMmVHrg1pYd3AdCucqjIoFK+Lr3V+reVr42EK0LtU6oGuQLyEy5PjzT8fwa9w4Q/HY7GkCOtgMdq6JUqaMQRR7j6JzEoaW1LZJz6Ow63CSxvMqUW42b8WjimN3791YmLoQbT5rg95Ve2NCswnIhExIOZqC6tOro1CuQkGRx1D4iFrvmhQ6+SV56FmyZcvgCg2S0+zDSEqZa6IcPmzI3bFSks7DRBrPmDSvEqVkvpJoHN8Y56+cNxpHJnDX65OfPkGZmDJI6ZGClnNb4pu93yjvUaFABVy4cgE5I3Ki5cct8dOxn3Cg/wEUzFkwoEuK36IlShiJO8MvHXaltxsW0MFmoHNNFGrWODNWzmedChJIpPF8QJRlTy5Dg7gGDthfvHoRMWNiVDJPotSfWR9rDqxxOkHcEQsGoly7BjzyCEDZCpbaoofp1w+ggCvDFaubJgp3sug5SAhKCtIiI4EcOdKuUKTxfECU9LaH9a6XPVF4bNG8RXHt+jU1EuY1V65dQdXCVVUeE2ij2BG3ThmHU4CVSS41TEJBM9E+mad+ZOabwC3SeAEgCpP5nkk9MXXzVCzusBhNSxjVQa5ev4rS75XG3xf/xu/P/46smbMGmidqG5iiPv9WNsWsWcCTTwZ8WF4ZQEaIEu5a9l7NUVy54fjrX7+i5KSSymuMbTwW8fniMXLVSGw+vBkDagzA243e9spi8LQRhiKM02fONDQVGXbFxnraanCcr284xscbO1uueBQhihcqZ+s788ufXI76cXaStgB4Z56hl/0jLCt/XYnmc5qrRF5bpwqdkNg6MahuSK5eDdSrZxCGN9xutqCCgwKujULv4pEovKl4s+sSaTwvhl6uTY/jUZevXca+k/sQeVsk8t6eF1G3R2WkGTlHEPALAl4JvfwyUulEEAggAkKUAIIvXVsHASGKdeZKRhpABIQoAQRfurYOAkKUW8wV9UtY1yvcjDWKKVNRqFAhVUc5Li4u3CBwuF4hyi2mP9y0J0kQ6qyw0Dj/L1myJPbu3YuYmBjMnz8fdfhqZBiaEEWIohAwE8QMS/ny5bF9+3bkyZMHU6dORfv27cOKLkKUMCfKrQhihofiRNRcyZ49u1IqDhcNSSFKmBLFXYKYYWrSpAmWLl2KiIgIJcLKIt+hbEKUMCOKpwQxw8UQjLkLNz26dOmCKVOmhCRfhChhQhRvE8QMW/fu3ZGYmKh2CNu0aQOqfIWSCVFCnCi+JogZPupEvvPOO7h06ZKSwFuyZElI8EWIEqJE8TdBzDBShGjIkCE4d+4cqHG5bt06SxNGiBJiRAk0QcxwMgTr1q0bTp8+jXLlyintSCuaECVEiBJsBDHDmpycrHKX48ePo0SJEtjDd4wtZEKUW0yWFR5hIUn4/h3vpAe77d+/H7Vr10bWrFnBn61iQhSrzJSMM6AICFECCr90bhUEhChWmSkZZ0AREKIEFH7p3CoICFGsMlMyzoAiIEQJKPzSuVUQEKKYZkpL6XWr3E0V42PNsuErh6sKlndku8Nr86qVyPpW64vX67v35C3rBbd2oo7BQn1DhwLUcMme3WtDdashXYK1eHEgJQXImdPxdEr+zZuXJqnB31my1mzlyxtF0iloFAz11IQophnSC7jzfZ0xqdkkRZQhy4d4vXi4uR93VqOui8zFRDEgbZ99ZvxEfZcVKwJTJ9m++v3YsYamjL317Alw/KmpQFQUwN8pPUGVrzx5jCPPngWSkoyfnbXhDlbeOlaI4iJRDvY/iDtz3ukt3MEq/9FjoqEJ6U7DmijUmWR9ZG1nzgD//a+xyMyfudO+J8eaZSJ27TIUu7T16QPwwWJNFP07z8udO+24vXsN8ly6ZJSztf/Mk/Fl9FxLE4WqXT0X9VQ1jFnKlZJ3g5cNVrISia0SUTq6tPpbv2/64a8Lf+GD1h+omseJPybirbVvYe/JvcgVkQuP3PMIRjUYpYSM0vMomijnLp9Dj6Qe2HpkKxJaJqjq+3+e/xPPL3kec7fPRbbbsinB17cavYWieYra5oXHP/3F0/jl1C+qvGy/6v3w7FfP4qn7nsLEZu5p3WmiUNWXMnL2psMyZ59ldJG4c54mChc5HxymcteCBWneLT2iaOLY98WwbMaM4NDMtDRRWNi78rTKeLzc45jzyBwlWkSp7jOXzqjFR1Wv4+eOo8i4IqhXrB4WdViEqZumqoVOLZYnyj+B9QfXY9efu0BFMKoWsx4yVYzNodfhFw4jd2RuVEmogm1Ht6FX1V6Y0HQCjp09poqOk2CVC1VGZJZIrD24VrWf2isV8VHx2HRokzqPdn/B+7Hj+A5b3WWOMaNEceY1XnnFUM0KNFGohfnJJ0b+QWI/+qhBAWdEoVYkPY99XsWncRo2NISMnJHIHfJ641hLE+XS1Uu46927wEopTLZTT6Si/P/KK1yalWiGpA5JWPbLMjSe3RgfP/ox2pdtr/Qk+a1+dMBRtfBpLea2wLf7vlV5CD2MmShM5rd026JUweiFXqr1EkY3GK3O7bywM2alzMJHj3yEDuU6qL99sOUDdPmyiyITSUDZvR/++AGftf0Mbcu0VV7u4U8exhe7vlBkzihRhg835L5ZTenKFWDRIih5CibSgZLQ0x6FJC5SJC2HYvgUHW3kJPY5CokzaRKQmAjkzWssaeYoVDqjvPfAgQBlywNtliYKwWP4MmPrDBx64RC+SP0CXb/qqnan6F1ODTqF15Jfw5i1Y2zJODVYDv9zWMnhHTx9EPtO7cOgpYNw9OxRMLzi381EeXHpi7Z5erDYg1jRaYUxof96MOYbKd1TVFhHElAUqdr0aiqU2/zsZsSOi0WlgpWwqvMqJddHY78lJpbwiCjOFk+VKgCT+mLFArO0NFG0R6OsxMMPpy14Zx6FRHFmvXoZHilQO3j2Y7I8UegJmnzUBF/99yvM3jYb1F/hlmuHBR3UIiWRGE5R7StLpizqW/yx+Y85SE4QEIZKrhAlJnsM9vfbjxxZc9gkLRjqObP8OfIj+alk5cWYk9hrv2iSdbqvk9pdc8d0jvLNN0CtWgCVjLXly+dOS94/1kwU6syQKNSzZzhG4lDqz5zMr10L5M9veEYaJb31Lpj3R+l+i5YnCpN0egDmIGsPrEXf6n3Rp1of5H87v8pB5v88Hy/XeRlDag9RCT2/3Umc95q/hwfuegB333E3Xlr2Et7f+P5NiUJpcOZEE7+fiK6VumJay2m29iip9/0z36sQUNvZS2eRIyKHEm6NmxCHWkVqqRxJexSdO7GtjIZemzcDlSq5P+m+PMNMFPalNVY41ogIQ7veTJRgyENuhovlicJQh6JEVBqmUXCV4VGp90qpfILhED3LfXfeh/W/r0eNxBqKSEzEaZTFY55z8vxJFb4xGXeWzJ948YTySBRFogdZ89Qa1Iitofo5cPoA/nj+D0Rnj1Zt8vf4ifFod287RShuMFAP5vjA4yq0o43fMB79l/T3KPQKVMJ+swXljCg8fupUoHt348y77gL4oiPvo5hDMV+S2JO2LU8UXvyUTVPUTlZElgjbguXv/DtDJSb6/Ex7H3oAbu1SxGjgtwPxx5k/FKE+fPhDtC7V2ilRtFrx/+38P7T5rI2tXXoshnkUQprcYrKSDu+zuI8Ky+hBuKkwcvVIjFg1ArG5YzHlP1Pw4+Ef8fLKl9W8eZLMW4koFIutWdPYjWOIZX/D0T6592Qx+/LckCAKE2OKpdJrbHhmg/rm17mLDpM0iLx/wlBLG7drW9zdAq+uflV925NUse/Gwv4RlmErhilvw00CerAWc1pg8d7FKueg7uS4DePUfRR7I2l6VO6h/sRzun7ZFYlbEm2HkEBsg2Hhqw++6tYc63slgbqp6IpHcRYWUo6cTxNwV45j5yM3vFdCeTztYdwCwo8HhwRR3MXrxLkTaueLknj8lqcxZ2BCn1GJPO6mHTpzSHmpwrkKKw9mtt9O/4bzl88jV2QudYyYdRAIS6JYZ3pkpMGCgBAlWGZCxhHUCAhRgnp6ZHDBgoAQJVhmQsYR1AgIUYJ6elwbHGtkXeb+q4UsKioKp06dssyIhSiWmar0B2pF+TyrjVmIIkQJCAJClIDAHt6dWm3RcbasNmbxKCHAMastOiFKCCw6K16CEMX3syYexfcY+7wHIYrPIYYQxfcY+7wHIYrPIRai+B5i3/cgRPEDxtepQCNmaQSEKL6fPgm9fI+xz3sQovgcYgm9fA+x73uQR1h8j7F4FN9jLD2EAAJClBCYRLkE3yMgRPE9xtJDCCAgRAmBSZRL8D0CQhTfYyw9hAACQpQQmES5BN8jIETxPcZe60FXxWRxcV1L2VuNs5Ll73//biu1pHViulfu7lAz2Vv9+aodX0kJClF8NWM+aJdEoYQEC5GzhCvrkHnLKMpU84Oa+Lz953io9EM3CCp5qx9ft+MrKUEhiq9nzgftkzC62Le3mqc4UoUpFVTt5gZxDWxE6XZ/N7zT+B1vdePzdjRRvC0lKETx+dR5rwMSZOSqkWBVSi7e3X/uxhMLnsCIeiPAmsgfbfsI165fw6Cag5TSMOspu2IsP0uJPxY1L3VHKfzn7v9geN3hKPxuYbQq1Ur9jTozrNnMUrDz281H9qxpssPzfp6nBGH1+YNqDVKKZc7ITPEn1oWmOhnbYyla/k85v5kPzVQ1nWm81ptJCLKdtvPaqvEd/ecohq4YiqUdl2LLkS1qLDeTEnQFE/MxQpSMoBagc8yh18ZDG1V1fm3VCldT0hRceK89+BqG1Rnm0kjnbJ+jCEej4hglNKggxir/WvulTtE62Hl8pyo9y37WdVmniKgLkDMMZMj29e6vlaxGesXHtfQGcyAa9TP3n9qvFjjJRyU01oDWhdfTkxDk+ZTw0O2wLXuipCcl6OqXhxDFpaUTnAeRKPVn1VeyErt771ZV8asmVFXFw3f03IECOQoofUmGUFrX0tUr0TqT9qEXJS5YnZ+kqFKoCvgtTpkLCr7yG5v1m4uNL4YyMWXwQ9cflLgSP+OYqIupFQDsx6A3Cfj/9FbT0aViF+U9qBCwYOcCtXHwQo0XXJIQ5PgoyERpjacrPq08mE7m05MSdBUPIUpGkQqC89IjCuUqOpbvqEaolbxicsQo8VZXE356Jy7wpMeTVBikFzRDGwrJ6nCIRP3uwHeKBPN2zEPfb/piYI2BSsDpzMUzyhtwsVJwSbdlJgoXuHl8JF3xCcXxTKVnlAKZqxKCJCkVDHSYx77TkxL0ZAol9PIEPT+fmx5RFndYjKYlmqrRcIFzIcbmicW2HtuUBIYrlh5R7LeHdf8kCj0KpQDtF6W5H72D5syjUNNyZaeVtjzKLNXnqoSgefvaTBR7KUFXcEjvGCGKJ+j5+dz0iGL/ze1tomgZcbNHIVESfkwAFZOZD1FdjKKvtMtXLyvCkgxaYUxDpT0VPcH6LuttRNEiT/QobM9dCUHdviaKMylBT6ZLiOIJen4+1x9EMW8P34wo9EKtPm6ldtnebPimDY1uX3dTEuKpvVIRHxXvgJImMkm1p/ceFMlTRH2uk/c36r+BB+MedFtC0J4o3PVyJiVIHc2MmhAlo8gF4DxXiKJ3lahI7E6Oom84UoGMu2UNijdQIZyZKHVn1FVamMxRuInAnTHuhHGXi9vK3KJmSEaPQUlxc46kicLdNJ6f0CoB249uxyurXlHH7uuzD7kjcyt5QHckBM1ESU9K0JnAkytTKURxBaUgOUYT5djZYyr/2HJ4C6okVFHbog2LN1SjZKxPab34fPE2mT5Xhs/z4sbHqUXPLWIutCLjitgk+nTo9einjyJpT5JNqo9JOBP81BOptm5KR5fG6s6rQbKazZ4o9p+RJAwhG8c3Vn92V0LQnii3khJ0BQ/zMUKUjKAWwufQI/F+hrvfvHtO7lEbB1qaLz2IdI5CMnG3at/JfeomafGo4jf06QsJwYxOnRAlo8jJeRlCIKObDRnqzIsnCVG8CKY0dWsE9O4W8xBvP9h5694zfoQQJePYyZkZRGDrka24/bbbwfDLKiZEscpMyTgDioAQJaDwS+dWQUCIYpWZknEGFAEhSkDhl86tgoAQxSozJeMMKAJClIDCL51bBQEhilVmSsYZUASEKAGFXzq3CgJCFKvMlIwzoAgIUQIKv3RuFQT+H11EyM9yP9hkAAAAAElFTkSuQmCC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3196301" y="2394536"/>
            <a:ext cx="7484371" cy="4463464"/>
            <a:chOff x="1548449" y="2112158"/>
            <a:chExt cx="7289765" cy="4159341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-1" r="72617" b="33533"/>
            <a:stretch/>
          </p:blipFill>
          <p:spPr>
            <a:xfrm>
              <a:off x="1548449" y="2112158"/>
              <a:ext cx="2006950" cy="2802164"/>
            </a:xfrm>
            <a:prstGeom prst="rect">
              <a:avLst/>
            </a:prstGeom>
            <a:ln>
              <a:noFill/>
            </a:ln>
          </p:spPr>
        </p:pic>
        <p:sp>
          <p:nvSpPr>
            <p:cNvPr id="37" name="Oval 36"/>
            <p:cNvSpPr/>
            <p:nvPr/>
          </p:nvSpPr>
          <p:spPr>
            <a:xfrm>
              <a:off x="8143903" y="6084556"/>
              <a:ext cx="694311" cy="18694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/>
          <p:cNvSpPr/>
          <p:nvPr/>
        </p:nvSpPr>
        <p:spPr>
          <a:xfrm>
            <a:off x="4550847" y="2055514"/>
            <a:ext cx="1882577" cy="2188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971847" y="4206591"/>
            <a:ext cx="400039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(He) (walked) (in the park)</a:t>
            </a:r>
          </a:p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(He) (walked in)(the park)</a:t>
            </a:r>
          </a:p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(He walked) (in the park)</a:t>
            </a:r>
          </a:p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(He walked in the)(park)</a:t>
            </a:r>
          </a:p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(He walked in the park)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-580331" y="5473607"/>
            <a:ext cx="74517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ym typeface="Verdana"/>
              </a:rPr>
              <a:t>However, </a:t>
            </a:r>
            <a:r>
              <a:rPr lang="en-US" altLang="ko-KR" sz="2400" dirty="0">
                <a:sym typeface="Verdana"/>
              </a:rPr>
              <a:t>end-to-end model without</a:t>
            </a:r>
            <a:br>
              <a:rPr lang="en-US" altLang="ko-KR" sz="2400" dirty="0">
                <a:sym typeface="Verdana"/>
              </a:rPr>
            </a:br>
            <a:r>
              <a:rPr lang="en-US" altLang="ko-KR" sz="2400" dirty="0">
                <a:sym typeface="Verdana"/>
              </a:rPr>
              <a:t>syntactic information can generate </a:t>
            </a:r>
          </a:p>
          <a:p>
            <a:pPr algn="ctr"/>
            <a:r>
              <a:rPr lang="en-US" altLang="ko-KR" sz="2400" b="1" dirty="0">
                <a:sym typeface="Verdana"/>
              </a:rPr>
              <a:t>all possible </a:t>
            </a:r>
            <a:r>
              <a:rPr lang="en-US" altLang="ko-KR" sz="2400" dirty="0">
                <a:sym typeface="Verdana"/>
              </a:rPr>
              <a:t>“spans” given sentence.</a:t>
            </a:r>
            <a:endParaRPr lang="en-US" altLang="ko-KR" sz="2000" b="1" dirty="0">
              <a:sym typeface="Verdana"/>
            </a:endParaRPr>
          </a:p>
          <a:p>
            <a:pPr algn="ctr"/>
            <a:endParaRPr lang="en-US" sz="2400" dirty="0"/>
          </a:p>
        </p:txBody>
      </p:sp>
      <p:sp>
        <p:nvSpPr>
          <p:cNvPr id="43" name="Left Brace 42"/>
          <p:cNvSpPr/>
          <p:nvPr/>
        </p:nvSpPr>
        <p:spPr>
          <a:xfrm>
            <a:off x="6752859" y="4703648"/>
            <a:ext cx="294906" cy="1749712"/>
          </a:xfrm>
          <a:prstGeom prst="lef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/>
          <p:cNvSpPr/>
          <p:nvPr/>
        </p:nvSpPr>
        <p:spPr>
          <a:xfrm>
            <a:off x="6308560" y="2925456"/>
            <a:ext cx="294906" cy="13991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5593976" y="5862918"/>
            <a:ext cx="1009490" cy="354703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374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Syntactic constraint on SRL</a:t>
            </a:r>
            <a:endParaRPr lang="e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34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700" y="1482065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sz="2400" dirty="0">
              <a:sym typeface="Verdan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4651" y="2722679"/>
            <a:ext cx="2040095" cy="6774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“He walked 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in the park”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75422" y="2165713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84144" y="3013840"/>
            <a:ext cx="37508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(He), (walked), (in the park), </a:t>
            </a:r>
          </a:p>
          <a:p>
            <a:r>
              <a:rPr lang="en-US" sz="2400" dirty="0"/>
              <a:t>(walked in the park),</a:t>
            </a:r>
            <a:br>
              <a:rPr lang="en-US" sz="2400" dirty="0"/>
            </a:br>
            <a:r>
              <a:rPr lang="en-US" sz="2400" dirty="0"/>
              <a:t>(He walked in the park)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35144" y="2543926"/>
            <a:ext cx="315503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Possible span candidate</a:t>
            </a:r>
          </a:p>
        </p:txBody>
      </p:sp>
      <p:sp>
        <p:nvSpPr>
          <p:cNvPr id="29" name="Left Brace 28"/>
          <p:cNvSpPr/>
          <p:nvPr/>
        </p:nvSpPr>
        <p:spPr>
          <a:xfrm rot="10800000">
            <a:off x="10100936" y="2927559"/>
            <a:ext cx="294906" cy="13991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1"/>
          <p:cNvSpPr txBox="1">
            <a:spLocks/>
          </p:cNvSpPr>
          <p:nvPr/>
        </p:nvSpPr>
        <p:spPr>
          <a:xfrm>
            <a:off x="1835699" y="1488789"/>
            <a:ext cx="10192509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ym typeface="Verdana"/>
              </a:rPr>
              <a:t>Given syntax tree, span candidates were </a:t>
            </a:r>
            <a:r>
              <a:rPr lang="en-US" altLang="ko-KR" sz="2800" b="1" i="1" dirty="0">
                <a:sym typeface="Verdana"/>
              </a:rPr>
              <a:t>limited </a:t>
            </a:r>
            <a:r>
              <a:rPr lang="en-US" altLang="ko-KR" sz="2800" dirty="0">
                <a:sym typeface="Verdana"/>
              </a:rPr>
              <a:t>by syntactic information</a:t>
            </a:r>
            <a:r>
              <a:rPr lang="en-US" altLang="ko-KR" sz="2800" b="1" i="1" dirty="0">
                <a:sym typeface="Verdana"/>
              </a:rPr>
              <a:t>.</a:t>
            </a:r>
            <a:endParaRPr lang="en-US" altLang="ko-KR" sz="2400" b="1" i="1" dirty="0">
              <a:sym typeface="Verdana"/>
            </a:endParaRPr>
          </a:p>
        </p:txBody>
      </p:sp>
      <p:sp>
        <p:nvSpPr>
          <p:cNvPr id="4" name="AutoShape 2" descr="data:image/png;base64,iVBORw0KGgoAAAANSUhEUgAAAMoAAAC2CAYAAACYhRISAAAeOUlEQVR4Xu1dCZiN5fu+kZnsRjOEBmOIZIls2bMvP7RY+iVRErIXyZJooZRs5YcxIdHCX1qGZB9ZCjEkY0tR9kiyb//rfr/eM+d8znDOnPU753muy2Vmzve97/vd73uf53ne7/ueO9P169evQ0wQEARuikAmIYqsEEHg1ggIUW6NkRwhCECIIotAEHABASGKCyDJIYKAEEXWgCDgAgJCFBdAkkMEASGKrAFBwAUEhCgugCSHCAJCFFkDgoALCAhRXABJDhEEhCiyBgQBFxAQorgAkhwiCAhRZA0IAi4gIERxASQ5RBAIe6IcPgxcvQpkzQrkzw9kyiSLQhC4EYGwJcr27cBjjwE//5wGSq5cQGIi0KaNEEbI4ohAWBLl11+BuDgDiFdeAapXB3buBJ5/3vjbrFnAk0/KUhEE0hAIS6LMnQt06AAkJwO1a6eBQS9TvjzQsiXw+edAliyyVAQBA4GwIwpffO7aFfjqK2D3biBPHsel0LMnkJICLFsG3H67LBNBIEyJwsueORN46imgXTtgyBCgVCkhhRDi5giEnUchHMePA/XqOSbyTZoAzZsDDRsCZcrIshEEJJlXCFy5AmzcCKxcaYRhGzakATNqFDB4sCwVQSDMk/lz54CICOC229KAOH0aWLcO6NUL+OUXYNcu4O67ZakIAmGao5w9a+xsNWgATJt24zKYPx9o29bwNpUryzIRBMKUKBcuANWqAUeOGB4kPt5xKbz5phF2bd4MVKoky0QQCFOi8LIXLgQeftgAgHfiK1YE+CjLJ58As2cb91ZWrHAMzWTBhDcCYbnrxSn/+mugSxfg2DHHBTBoEDBwIHDHHeG9MOTqZdfLhsClS8DBg8Dly8ZDkQUKADlzyhIRBG5EIGw9iiwGQcAdBIQo7qAlx4YtAkKUsJ16uXB3EBCiuIOWHBu2CIQtUapXr47vv//eNvHNmzeH/henX1YJ22UhF25GIGyIsmnTJtSpUwfnz593wCBnzpw4c+YMFi1aZPsXGRlpI00D3sIXC3sEQpooZcuWxY4dOxwmOVOmTGjWrBmSkpLSnfzU1FQbadasWWMjTYsWLVCoUKGwXzThCEBIESUxMRHPPfccLvEGiZ1FRUXh5MmTGZpftqW9DckVExNjI06tWrUy1KacZD0ELE+UYsWK4bfffnNAPnPmzOjYsSNm8g0tL1tKSoqNOPzZPreJjo72cm/SXLAgYDmiDB8+HKNGjcJV1hiyswIFCuAIn3T0o5lzG24CkDgM0apUqeLHkUhXvkbAEkS58847cfToUQcssmTJgiFDhuDVV1/1NUYut79x40blbRii7d+/38Hb5GItJDHLIhCUROncuTNmz56Na9euOQBbtGhR/MpaQxawEydOOOykVahQwUYc/ixmLQSChij58uXDqVOnHNCLiIjA5MmT0YWP+VrcvvvuOxtxjh8/bgvRGKrxOsWCG4GAEYVx/OLFi3Gd9YPs7N5778VPP/0U3Kh5OLpDhw7ZQjSGarVr17Z5m9KlS3vYupzuCwT8ShTG6f/884/DdWTLlg3JycmoHMbv3S5fvtzmbS5evOiQ2/hi0qVN9xHwG1F4o09btWrVsMG+7In74w7ZM7gJoO/bVK1aFa+w5qtYwBHwG1ECfqUyAEHAAwSEKB6AJ6eGDwJClPCZa7lSDxAQongAnpwaPggIUcJnruVKPUBAiOIBeHJq+CDgMVH27DFq9BYvbuiKmMv9vPQSMG8esHUrwMed+Ptbb90IMMucsqYW5eIyZw7dCeD91U6dgCVLgE2bgNhYx2vl5889B0yZAvBVmuzZ09TBzKhQ52XoUKBo0dDFK1iuzGtE4QWNHZsm76YvkMI8rOebmgpERQH8ffJkgDILWsSH9YD1e1TO2ggWsLw1Dq3P8uGHQMeOjq1SkqJsWSBvXoAPKPDRNn4R8UumWbO0Y1etMor3UaCVx8XEeGt00o4zBLxKFHZgrgLfpw/w6adpRNG/0xPlzp02pL17DfLwnSt+k9p/FmpT9/vvhidxJoH35ZdA69bAe+8ZXyraYyckAM88k4YEPc+77wIDBgDmz0INr2C4Hq8RhYuc4QQnf8GCtLq96RFFexh7EBiWzZiRRqpgAMgXY+AiZ8X8b781vEGRIkYv/PvTTxuKYPv2GeGsJoomjv14NOGcfeaLcYdzm14jypYtRpFr5h8MtR591IDVGVEoJErPw/hbG6vMU+2KC8MZiUJtkhYtAlq0AOzDrxMngHvvNarta7HV9DwK8Vi82FAJE6L4fnV4jShM1vnNqB9+ZfjEN2PNOQqJM2mSUUWecTiNOQrlFqj5zgLZY8b4/sID3QPfKCBW9qTQ5OEXTvv2xgg1UfjFw00A1kmmceNEv7OmvU+grymU+/caUbTwjpZU0AvemUchUZwZ1a7okew9TSiD/+KLxu4WF32xYkbYRbLYJ+eaKM5wYIJPWb26dUMZpeC4Nq8ThXE2tUe++AJgOEbi/O9/Nybza9caOzbUUqRR090sZR0cEPluFBQyqlkT+PhjY0eLu1vM8Zic64etNVGoK9m7t7HZoY0bHvbyer4bqbTsdaIQUm5pstgiFav48h41EXXeYfYw4TwFDDmrVgWqVzcIwi+Y5cuB+vXTULlZjhLO2Pn72n1CFF7E1KlA9+7G5dx1F7Btm3EfRYjiOMVaCk/jxDzNvg7FzXa9/L1Ywrk/nxGFSSfDCuYuDLHsbzja34AMZ/B57Tt3punaDx8OjBzpiIgQJThWiNeI4kwcdPt2Q4GX9wPsH2GZMyfNwwQHDIEbBXO0Ro0A3mknRuYCLTqMnT7dkNITCwwCHhMlMMOWXgUB/yIgRPEv3tKbRREQolh04mTY/kVAiOJfvKU3iyIgRLHoxMmw/YuA34jCul7mqpD+vVTr9MbK/Mf4sgn4/FwRdOjQQVXwFwscAkKUwGHv0HOZMmWwkzdV/rUcOXKoqpp9+vTBvHnzlKRFiRIlwALmQ/lao5hfERCi+BVux85YoJv1l7VlzZoVCQkJ6MTHhE32119/YcCAAVi4cKFSD7vnnnvw7LPPom/fvgG8gvDpWoji57k2CyFlRB2MCmODBw9WpVcpZkQZiV69euFpPn4s5hMEhCg+gdWxUQoMsWI9C3Bro3z3+vXrPe5927Ztqj7xsmXLcOHCBVXsvH///mjXrp3HbUsDaQgIUXy4GiiyypBJGxNzs96kN7unBsvrr7+O1atXKxGmGjVqYNCgQWjatKk3uwnLtoQoXp52qoIdOHDA1mrevHlvEEjycpdOm2NYNmbMGOW1KONXt25dDBs2DDX5pKqY2wgIUdyG7MYTHnjgAQcZi8jISFCfPlgETz/99FOMGzcOmzZtAvVoGjVqpLQvy7IukphLCAhRXILpxoPMOpPBKL7q7NKmT5+O999/H8xtcufOrUSLRo8ere7XiKWPgBDFjdUxa9YsdO3aFZd1hQfwFd5mavfJijZ+/HhMmzZN3b+Jjo7GQw89hLFjxyoCiTkiIERxYUXkzJkTZ/ne7r/Gexg/81XEEDJuAsycORP79u1DwYIF0bZtW0yYMCGErtCzSxGi3AI/hlTcQcqfP/8NWveeQR+8Z/MezZw5cxAfH4+VK1cG70D9ODK/EcWP1yRdCQJeR0CI4nVIpcFQRECIEoqzKtfkdQSEKF6HVBoMRQSEKKE4q3JNXkdAiOJ1SKXBUETAK0QZv2E8+i/pj9WdV6NO0ToOOJ29fBYF3ymIUtGlsOGZDciSKUvQ4shaySwDO3q0IaFnNhbPLlcOYDHxiRPT6gMH7QWlMzBKbNSpYxQnNBtrIA8bBtSoYXyi64o5ayqcpPG8QpS3172NF5e+iKTHk9C8ZHMHTP+59A8Kji2I/DnyY1evXbgt821Bu67+/huoWNEYni7YZz9YylFQZ5KqWKwVbFUjUe6/35DZoKCRLgjOZzk3bDCuKjkZqF07TXYi3KXx/EKUQmMLITZPLLb12BbUHoULZMQIo6wpXxVh8WxtXFzUMjlyxPpCR/paKJJK1QFNFF4rVcConkbRWVb0pPYKq+yHuzReQIhyHdfxRvIbYMh26sIp1C1aFyPqjbghbAvEN7YOv+g5WEBbmw67KL3AsMvKpolCIaO5cw3JDW18jK1yZUNpmKpfVCIgUcJdGs+rRJn10Cy0vbctLl5Je5Pv9MXTKDu5LIrkKaI8SuZMmVHrg1pYd3AdCucqjIoFK+Lr3V+reVr42EK0LtU6oGuQLyEy5PjzT8fwa9w4Q/HY7GkCOtgMdq6JUqaMQRR7j6JzEoaW1LZJz6Ow63CSxvMqUW42b8WjimN3791YmLoQbT5rg95Ve2NCswnIhExIOZqC6tOro1CuQkGRx1D4iFrvmhQ6+SV56FmyZcvgCg2S0+zDSEqZa6IcPmzI3bFSks7DRBrPmDSvEqVkvpJoHN8Y56+cNxpHJnDX65OfPkGZmDJI6ZGClnNb4pu93yjvUaFABVy4cgE5I3Ki5cct8dOxn3Cg/wEUzFkwoEuK36IlShiJO8MvHXaltxsW0MFmoHNNFGrWODNWzmedChJIpPF8QJRlTy5Dg7gGDthfvHoRMWNiVDJPotSfWR9rDqxxOkHcEQsGoly7BjzyCEDZCpbaoofp1w+ggCvDFaubJgp3sug5SAhKCtIiI4EcOdKuUKTxfECU9LaH9a6XPVF4bNG8RXHt+jU1EuY1V65dQdXCVVUeE2ij2BG3ThmHU4CVSS41TEJBM9E+mad+ZOabwC3SeAEgCpP5nkk9MXXzVCzusBhNSxjVQa5ev4rS75XG3xf/xu/P/46smbMGmidqG5iiPv9WNsWsWcCTTwZ8WF4ZQEaIEu5a9l7NUVy54fjrX7+i5KSSymuMbTwW8fniMXLVSGw+vBkDagzA243e9spi8LQRhiKM02fONDQVGXbFxnraanCcr284xscbO1uueBQhihcqZ+s788ufXI76cXaStgB4Z56hl/0jLCt/XYnmc5qrRF5bpwqdkNg6MahuSK5eDdSrZxCGN9xutqCCgwKujULv4pEovKl4s+sSaTwvhl6uTY/jUZevXca+k/sQeVsk8t6eF1G3R2WkGTlHEPALAl4JvfwyUulEEAggAkKUAIIvXVsHASGKdeZKRhpABIQoAQRfurYOAkKUW8wV9UtY1yvcjDWKKVNRqFAhVUc5Li4u3CBwuF4hyi2mP9y0J0kQ6qyw0Dj/L1myJPbu3YuYmBjMnz8fdfhqZBiaEEWIohAwE8QMS/ny5bF9+3bkyZMHU6dORfv27cOKLkKUMCfKrQhihofiRNRcyZ49u1IqDhcNSSFKmBLFXYKYYWrSpAmWLl2KiIgIJcLKIt+hbEKUMCOKpwQxw8UQjLkLNz26dOmCKVOmhCRfhChhQhRvE8QMW/fu3ZGYmKh2CNu0aQOqfIWSCVFCnCi+JogZPupEvvPOO7h06ZKSwFuyZElI8EWIEqJE8TdBzDBShGjIkCE4d+4cqHG5bt06SxNGiBJiRAk0QcxwMgTr1q0bTp8+jXLlyintSCuaECVEiBJsBDHDmpycrHKX48ePo0SJEtjDd4wtZEKUW0yWFR5hIUn4/h3vpAe77d+/H7Vr10bWrFnBn61iQhSrzJSMM6AICFECCr90bhUEhChWmSkZZ0AREKIEFH7p3CoICFGsMlMyzoAiIEQJKPzSuVUQEKKYZkpL6XWr3E0V42PNsuErh6sKlndku8Nr86qVyPpW64vX67v35C3rBbd2oo7BQn1DhwLUcMme3WtDdashXYK1eHEgJQXImdPxdEr+zZuXJqnB31my1mzlyxtF0iloFAz11IQophnSC7jzfZ0xqdkkRZQhy4d4vXi4uR93VqOui8zFRDEgbZ99ZvxEfZcVKwJTJ9m++v3YsYamjL317Alw/KmpQFQUwN8pPUGVrzx5jCPPngWSkoyfnbXhDlbeOlaI4iJRDvY/iDtz3ukt3MEq/9FjoqEJ6U7DmijUmWR9ZG1nzgD//a+xyMyfudO+J8eaZSJ27TIUu7T16QPwwWJNFP07z8udO+24vXsN8ly6ZJSztf/Mk/Fl9FxLE4WqXT0X9VQ1jFnKlZJ3g5cNVrISia0SUTq6tPpbv2/64a8Lf+GD1h+omseJPybirbVvYe/JvcgVkQuP3PMIRjUYpYSM0vMomijnLp9Dj6Qe2HpkKxJaJqjq+3+e/xPPL3kec7fPRbbbsinB17cavYWieYra5oXHP/3F0/jl1C+qvGy/6v3w7FfP4qn7nsLEZu5p3WmiUNWXMnL2psMyZ59ldJG4c54mChc5HxymcteCBWneLT2iaOLY98WwbMaM4NDMtDRRWNi78rTKeLzc45jzyBwlWkSp7jOXzqjFR1Wv4+eOo8i4IqhXrB4WdViEqZumqoVOLZYnyj+B9QfXY9efu0BFMKoWsx4yVYzNodfhFw4jd2RuVEmogm1Ht6FX1V6Y0HQCjp09poqOk2CVC1VGZJZIrD24VrWf2isV8VHx2HRokzqPdn/B+7Hj+A5b3WWOMaNEceY1XnnFUM0KNFGohfnJJ0b+QWI/+qhBAWdEoVYkPY99XsWncRo2NISMnJHIHfJ641hLE+XS1Uu46927wEopTLZTT6Si/P/KK1yalWiGpA5JWPbLMjSe3RgfP/ox2pdtr/Qk+a1+dMBRtfBpLea2wLf7vlV5CD2MmShM5rd026JUweiFXqr1EkY3GK3O7bywM2alzMJHj3yEDuU6qL99sOUDdPmyiyITSUDZvR/++AGftf0Mbcu0VV7u4U8exhe7vlBkzihRhg835L5ZTenKFWDRIih5CibSgZLQ0x6FJC5SJC2HYvgUHW3kJPY5CokzaRKQmAjkzWssaeYoVDqjvPfAgQBlywNtliYKwWP4MmPrDBx64RC+SP0CXb/qqnan6F1ODTqF15Jfw5i1Y2zJODVYDv9zWMnhHTx9EPtO7cOgpYNw9OxRMLzi381EeXHpi7Z5erDYg1jRaYUxof96MOYbKd1TVFhHElAUqdr0aiqU2/zsZsSOi0WlgpWwqvMqJddHY78lJpbwiCjOFk+VKgCT+mLFArO0NFG0R6OsxMMPpy14Zx6FRHFmvXoZHilQO3j2Y7I8UegJmnzUBF/99yvM3jYb1F/hlmuHBR3UIiWRGE5R7StLpizqW/yx+Y85SE4QEIZKrhAlJnsM9vfbjxxZc9gkLRjqObP8OfIj+alk5cWYk9hrv2iSdbqvk9pdc8d0jvLNN0CtWgCVjLXly+dOS94/1kwU6syQKNSzZzhG4lDqz5zMr10L5M9veEYaJb31Lpj3R+l+i5YnCpN0egDmIGsPrEXf6n3Rp1of5H87v8pB5v88Hy/XeRlDag9RCT2/3Umc95q/hwfuegB333E3Xlr2Et7f+P5NiUJpcOZEE7+fiK6VumJay2m29iip9/0z36sQUNvZS2eRIyKHEm6NmxCHWkVqqRxJexSdO7GtjIZemzcDlSq5P+m+PMNMFPalNVY41ogIQ7veTJRgyENuhovlicJQh6JEVBqmUXCV4VGp90qpfILhED3LfXfeh/W/r0eNxBqKSEzEaZTFY55z8vxJFb4xGXeWzJ948YTySBRFogdZ89Qa1Iitofo5cPoA/nj+D0Rnj1Zt8vf4ifFod287RShuMFAP5vjA4yq0o43fMB79l/T3KPQKVMJ+swXljCg8fupUoHt348y77gL4oiPvo5hDMV+S2JO2LU8UXvyUTVPUTlZElgjbguXv/DtDJSb6/Ex7H3oAbu1SxGjgtwPxx5k/FKE+fPhDtC7V2ilRtFrx/+38P7T5rI2tXXoshnkUQprcYrKSDu+zuI8Ky+hBuKkwcvVIjFg1ArG5YzHlP1Pw4+Ef8fLKl9W8eZLMW4koFIutWdPYjWOIZX/D0T6592Qx+/LckCAKE2OKpdJrbHhmg/rm17mLDpM0iLx/wlBLG7drW9zdAq+uflV925NUse/Gwv4RlmErhilvw00CerAWc1pg8d7FKueg7uS4DePUfRR7I2l6VO6h/sRzun7ZFYlbEm2HkEBsg2Hhqw++6tYc63slgbqp6IpHcRYWUo6cTxNwV45j5yM3vFdCeTztYdwCwo8HhwRR3MXrxLkTaueLknj8lqcxZ2BCn1GJPO6mHTpzSHmpwrkKKw9mtt9O/4bzl88jV2QudYyYdRAIS6JYZ3pkpMGCgBAlWGZCxhHUCAhRgnp6ZHDBgoAQJVhmQsYR1AgIUYJ6elwbHGtkXeb+q4UsKioKp06dssyIhSiWmar0B2pF+TyrjVmIIkQJCAJClIDAHt6dWm3RcbasNmbxKCHAMastOiFKCCw6K16CEMX3syYexfcY+7wHIYrPIYYQxfcY+7wHIYrPIRai+B5i3/cgRPEDxtepQCNmaQSEKL6fPgm9fI+xz3sQovgcYgm9fA+x73uQR1h8j7F4FN9jLD2EAAJClBCYRLkE3yMgRPE9xtJDCCAgRAmBSZRL8D0CQhTfYyw9hAACQpQQmES5BN8jIETxPcZe60FXxWRxcV1L2VuNs5Ll73//biu1pHViulfu7lAz2Vv9+aodX0kJClF8NWM+aJdEoYQEC5GzhCvrkHnLKMpU84Oa+Lz953io9EM3CCp5qx9ft+MrKUEhiq9nzgftkzC62Le3mqc4UoUpFVTt5gZxDWxE6XZ/N7zT+B1vdePzdjRRvC0lKETx+dR5rwMSZOSqkWBVSi7e3X/uxhMLnsCIeiPAmsgfbfsI165fw6Cag5TSMOspu2IsP0uJPxY1L3VHKfzn7v9geN3hKPxuYbQq1Ur9jTozrNnMUrDz281H9qxpssPzfp6nBGH1+YNqDVKKZc7ITPEn1oWmOhnbYyla/k85v5kPzVQ1nWm81ptJCLKdtvPaqvEd/ecohq4YiqUdl2LLkS1qLDeTEnQFE/MxQpSMoBagc8yh18ZDG1V1fm3VCldT0hRceK89+BqG1Rnm0kjnbJ+jCEej4hglNKggxir/WvulTtE62Hl8pyo9y37WdVmniKgLkDMMZMj29e6vlaxGesXHtfQGcyAa9TP3n9qvFjjJRyU01oDWhdfTkxDk+ZTw0O2wLXuipCcl6OqXhxDFpaUTnAeRKPVn1VeyErt771ZV8asmVFXFw3f03IECOQoofUmGUFrX0tUr0TqT9qEXJS5YnZ+kqFKoCvgtTpkLCr7yG5v1m4uNL4YyMWXwQ9cflLgSP+OYqIupFQDsx6A3Cfj/9FbT0aViF+U9qBCwYOcCtXHwQo0XXJIQ5PgoyERpjacrPq08mE7m05MSdBUPIUpGkQqC89IjCuUqOpbvqEaolbxicsQo8VZXE356Jy7wpMeTVBikFzRDGwrJ6nCIRP3uwHeKBPN2zEPfb/piYI2BSsDpzMUzyhtwsVJwSbdlJgoXuHl8JF3xCcXxTKVnlAKZqxKCJCkVDHSYx77TkxL0ZAol9PIEPT+fmx5RFndYjKYlmqrRcIFzIcbmicW2HtuUBIYrlh5R7LeHdf8kCj0KpQDtF6W5H72D5syjUNNyZaeVtjzKLNXnqoSgefvaTBR7KUFXcEjvGCGKJ+j5+dz0iGL/ze1tomgZcbNHIVESfkwAFZOZD1FdjKKvtMtXLyvCkgxaYUxDpT0VPcH6LuttRNEiT/QobM9dCUHdviaKMylBT6ZLiOIJen4+1x9EMW8P34wo9EKtPm6ldtnebPimDY1uX3dTEuKpvVIRHxXvgJImMkm1p/ceFMlTRH2uk/c36r+BB+MedFtC0J4o3PVyJiVIHc2MmhAlo8gF4DxXiKJ3lahI7E6Oom84UoGMu2UNijdQIZyZKHVn1FVamMxRuInAnTHuhHGXi9vK3KJmSEaPQUlxc46kicLdNJ6f0CoB249uxyurXlHH7uuzD7kjcyt5QHckBM1ESU9K0JnAkytTKURxBaUgOUYT5djZYyr/2HJ4C6okVFHbog2LN1SjZKxPab34fPE2mT5Xhs/z4sbHqUXPLWIutCLjitgk+nTo9einjyJpT5JNqo9JOBP81BOptm5KR5fG6s6rQbKazZ4o9p+RJAwhG8c3Vn92V0LQnii3khJ0BQ/zMUKUjKAWwufQI/F+hrvfvHtO7lEbB1qaLz2IdI5CMnG3at/JfeomafGo4jf06QsJwYxOnRAlo8jJeRlCIKObDRnqzIsnCVG8CKY0dWsE9O4W8xBvP9h5694zfoQQJePYyZkZRGDrka24/bbbwfDLKiZEscpMyTgDioAQJaDwS+dWQUCIYpWZknEGFAEhSkDhl86tgoAQxSozJeMMKAJClIDCL51bBQEhilVmSsYZUASEKAGFXzq3CgJCFKvMlIwzoAgIUQIKv3RuFQT+H11EyM9yP9hkAAAAAElFTkSuQmCC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3196301" y="2394536"/>
            <a:ext cx="7484371" cy="4463464"/>
            <a:chOff x="1548449" y="2112158"/>
            <a:chExt cx="7289765" cy="4159341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-1" r="72617" b="33533"/>
            <a:stretch/>
          </p:blipFill>
          <p:spPr>
            <a:xfrm>
              <a:off x="1548449" y="2112158"/>
              <a:ext cx="2006950" cy="2802164"/>
            </a:xfrm>
            <a:prstGeom prst="rect">
              <a:avLst/>
            </a:prstGeom>
            <a:ln>
              <a:noFill/>
            </a:ln>
          </p:spPr>
        </p:pic>
        <p:sp>
          <p:nvSpPr>
            <p:cNvPr id="37" name="Oval 36"/>
            <p:cNvSpPr/>
            <p:nvPr/>
          </p:nvSpPr>
          <p:spPr>
            <a:xfrm>
              <a:off x="8143903" y="6084556"/>
              <a:ext cx="694311" cy="18694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/>
          <p:cNvSpPr/>
          <p:nvPr/>
        </p:nvSpPr>
        <p:spPr>
          <a:xfrm>
            <a:off x="4550847" y="2055514"/>
            <a:ext cx="1882577" cy="2188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971847" y="4206591"/>
            <a:ext cx="400039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(He) (walked) (in the park)</a:t>
            </a:r>
          </a:p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(He) (walked in)(the park)</a:t>
            </a:r>
          </a:p>
          <a:p>
            <a:pPr algn="ctr"/>
            <a:r>
              <a:rPr lang="en-US" sz="2800" strike="sngStrike" dirty="0">
                <a:solidFill>
                  <a:srgbClr val="FF0000"/>
                </a:solidFill>
              </a:rPr>
              <a:t>(He walked) </a:t>
            </a:r>
            <a:r>
              <a:rPr lang="en-US" sz="2800" strike="sngStrike" dirty="0">
                <a:solidFill>
                  <a:schemeClr val="bg1">
                    <a:lumMod val="50000"/>
                  </a:schemeClr>
                </a:solidFill>
              </a:rPr>
              <a:t>(in the park)</a:t>
            </a:r>
          </a:p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(He walked in the)(park)</a:t>
            </a:r>
          </a:p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(He walked in the park)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-580331" y="5473607"/>
            <a:ext cx="74517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ym typeface="Verdana"/>
              </a:rPr>
              <a:t>However, </a:t>
            </a:r>
            <a:r>
              <a:rPr lang="en-US" altLang="ko-KR" sz="2400" dirty="0">
                <a:sym typeface="Verdana"/>
              </a:rPr>
              <a:t>end-to-end model without</a:t>
            </a:r>
            <a:br>
              <a:rPr lang="en-US" altLang="ko-KR" sz="2400" dirty="0">
                <a:sym typeface="Verdana"/>
              </a:rPr>
            </a:br>
            <a:r>
              <a:rPr lang="en-US" altLang="ko-KR" sz="2400" dirty="0">
                <a:sym typeface="Verdana"/>
              </a:rPr>
              <a:t>syntactic information can generate </a:t>
            </a:r>
          </a:p>
          <a:p>
            <a:pPr algn="ctr"/>
            <a:r>
              <a:rPr lang="en-US" altLang="ko-KR" sz="2400" b="1" dirty="0">
                <a:sym typeface="Verdana"/>
              </a:rPr>
              <a:t>all possible </a:t>
            </a:r>
            <a:r>
              <a:rPr lang="en-US" altLang="ko-KR" sz="2400" dirty="0">
                <a:sym typeface="Verdana"/>
              </a:rPr>
              <a:t>“spans” given sentence.</a:t>
            </a:r>
            <a:endParaRPr lang="en-US" altLang="ko-KR" sz="2000" b="1" dirty="0">
              <a:sym typeface="Verdana"/>
            </a:endParaRPr>
          </a:p>
          <a:p>
            <a:pPr algn="ctr"/>
            <a:endParaRPr lang="en-US" sz="2400" dirty="0"/>
          </a:p>
        </p:txBody>
      </p:sp>
      <p:sp>
        <p:nvSpPr>
          <p:cNvPr id="43" name="Left Brace 42"/>
          <p:cNvSpPr/>
          <p:nvPr/>
        </p:nvSpPr>
        <p:spPr>
          <a:xfrm>
            <a:off x="6752859" y="4703648"/>
            <a:ext cx="294906" cy="1749712"/>
          </a:xfrm>
          <a:prstGeom prst="lef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/>
          <p:cNvSpPr/>
          <p:nvPr/>
        </p:nvSpPr>
        <p:spPr>
          <a:xfrm>
            <a:off x="6308560" y="2925456"/>
            <a:ext cx="294906" cy="13991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5593976" y="5862918"/>
            <a:ext cx="1009490" cy="354703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ouble Bracket 2"/>
          <p:cNvSpPr/>
          <p:nvPr/>
        </p:nvSpPr>
        <p:spPr>
          <a:xfrm>
            <a:off x="3064623" y="3482273"/>
            <a:ext cx="909829" cy="1303550"/>
          </a:xfrm>
          <a:prstGeom prst="bracketPair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9085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Syntactic constraint on SRL</a:t>
            </a:r>
            <a:endParaRPr lang="e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35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700" y="1482065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sz="2400" dirty="0">
              <a:sym typeface="Verdan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4651" y="2722679"/>
            <a:ext cx="2040095" cy="6774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“He walked 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in the park”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75422" y="2165713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84144" y="3013840"/>
            <a:ext cx="37508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(He), (walked), (in the park), </a:t>
            </a:r>
          </a:p>
          <a:p>
            <a:r>
              <a:rPr lang="en-US" sz="2400" dirty="0"/>
              <a:t>(walked in the park),</a:t>
            </a:r>
            <a:br>
              <a:rPr lang="en-US" sz="2400" dirty="0"/>
            </a:br>
            <a:r>
              <a:rPr lang="en-US" sz="2400" dirty="0"/>
              <a:t>(He walked in the park)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35144" y="2543926"/>
            <a:ext cx="315503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Possible span candidate</a:t>
            </a:r>
          </a:p>
        </p:txBody>
      </p:sp>
      <p:sp>
        <p:nvSpPr>
          <p:cNvPr id="29" name="Left Brace 28"/>
          <p:cNvSpPr/>
          <p:nvPr/>
        </p:nvSpPr>
        <p:spPr>
          <a:xfrm rot="10800000">
            <a:off x="10100936" y="2927559"/>
            <a:ext cx="294906" cy="13991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1"/>
          <p:cNvSpPr txBox="1">
            <a:spLocks/>
          </p:cNvSpPr>
          <p:nvPr/>
        </p:nvSpPr>
        <p:spPr>
          <a:xfrm>
            <a:off x="1835699" y="1488789"/>
            <a:ext cx="10192509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ym typeface="Verdana"/>
              </a:rPr>
              <a:t>Given syntax tree, span candidates were </a:t>
            </a:r>
            <a:r>
              <a:rPr lang="en-US" altLang="ko-KR" sz="2800" b="1" i="1" dirty="0">
                <a:sym typeface="Verdana"/>
              </a:rPr>
              <a:t>limited </a:t>
            </a:r>
            <a:r>
              <a:rPr lang="en-US" altLang="ko-KR" sz="2800" dirty="0">
                <a:sym typeface="Verdana"/>
              </a:rPr>
              <a:t>by syntactic information</a:t>
            </a:r>
            <a:r>
              <a:rPr lang="en-US" altLang="ko-KR" sz="2800" b="1" i="1" dirty="0">
                <a:sym typeface="Verdana"/>
              </a:rPr>
              <a:t>.</a:t>
            </a:r>
            <a:endParaRPr lang="en-US" altLang="ko-KR" sz="2400" b="1" i="1" dirty="0">
              <a:sym typeface="Verdana"/>
            </a:endParaRPr>
          </a:p>
        </p:txBody>
      </p:sp>
      <p:sp>
        <p:nvSpPr>
          <p:cNvPr id="4" name="AutoShape 2" descr="data:image/png;base64,iVBORw0KGgoAAAANSUhEUgAAAMoAAAC2CAYAAACYhRISAAAeOUlEQVR4Xu1dCZiN5fu+kZnsRjOEBmOIZIls2bMvP7RY+iVRErIXyZJooZRs5YcxIdHCX1qGZB9ZCjEkY0tR9kiyb//rfr/eM+d8znDOnPU753muy2Vmzve97/vd73uf53ne7/ueO9P169evQ0wQEARuikAmIYqsEEHg1ggIUW6NkRwhCECIIotAEHABASGKCyDJIYKAEEXWgCDgAgJCFBdAkkMEASGKrAFBwAUEhCgugCSHCAJCFFkDgoALCAhRXABJDhEEhCiyBgQBFxAQorgAkhwiCAhRZA0IAi4gIERxASQ5RBAIe6IcPgxcvQpkzQrkzw9kyiSLQhC4EYGwJcr27cBjjwE//5wGSq5cQGIi0KaNEEbI4ohAWBLl11+BuDgDiFdeAapXB3buBJ5/3vjbrFnAk0/KUhEE0hAIS6LMnQt06AAkJwO1a6eBQS9TvjzQsiXw+edAliyyVAQBA4GwIwpffO7aFfjqK2D3biBPHsel0LMnkJICLFsG3H67LBNBIEyJwsueORN46imgXTtgyBCgVCkhhRDi5giEnUchHMePA/XqOSbyTZoAzZsDDRsCZcrIshEEJJlXCFy5AmzcCKxcaYRhGzakATNqFDB4sCwVQSDMk/lz54CICOC229KAOH0aWLcO6NUL+OUXYNcu4O67ZakIAmGao5w9a+xsNWgATJt24zKYPx9o29bwNpUryzIRBMKUKBcuANWqAUeOGB4kPt5xKbz5phF2bd4MVKoky0QQCFOi8LIXLgQeftgAgHfiK1YE+CjLJ58As2cb91ZWrHAMzWTBhDcCYbnrxSn/+mugSxfg2DHHBTBoEDBwIHDHHeG9MOTqZdfLhsClS8DBg8Dly8ZDkQUKADlzyhIRBG5EIGw9iiwGQcAdBIQo7qAlx4YtAkKUsJ16uXB3EBCiuIOWHBu2CIQtUapXr47vv//eNvHNmzeH/henX1YJ22UhF25GIGyIsmnTJtSpUwfnz593wCBnzpw4c+YMFi1aZPsXGRlpI00D3sIXC3sEQpooZcuWxY4dOxwmOVOmTGjWrBmSkpLSnfzU1FQbadasWWMjTYsWLVCoUKGwXzThCEBIESUxMRHPPfccLvEGiZ1FRUXh5MmTGZpftqW9DckVExNjI06tWrUy1KacZD0ELE+UYsWK4bfffnNAPnPmzOjYsSNm8g0tL1tKSoqNOPzZPreJjo72cm/SXLAgYDmiDB8+HKNGjcJV1hiyswIFCuAIn3T0o5lzG24CkDgM0apUqeLHkUhXvkbAEkS58847cfToUQcssmTJgiFDhuDVV1/1NUYut79x40blbRii7d+/38Hb5GItJDHLIhCUROncuTNmz56Na9euOQBbtGhR/MpaQxawEydOOOykVahQwUYc/ixmLQSChij58uXDqVOnHNCLiIjA5MmT0YWP+VrcvvvuOxtxjh8/bgvRGKrxOsWCG4GAEYVx/OLFi3Gd9YPs7N5778VPP/0U3Kh5OLpDhw7ZQjSGarVr17Z5m9KlS3vYupzuCwT8ShTG6f/884/DdWTLlg3JycmoHMbv3S5fvtzmbS5evOiQ2/hi0qVN9xHwG1F4o09btWrVsMG+7In74w7ZM7gJoO/bVK1aFa+w5qtYwBHwG1ECfqUyAEHAAwSEKB6AJ6eGDwJClPCZa7lSDxAQongAnpwaPggIUcJnruVKPUBAiOIBeHJq+CDgMVH27DFq9BYvbuiKmMv9vPQSMG8esHUrwMed+Ptbb90IMMucsqYW5eIyZw7dCeD91U6dgCVLgE2bgNhYx2vl5889B0yZAvBVmuzZ09TBzKhQ52XoUKBo0dDFK1iuzGtE4QWNHZsm76YvkMI8rOebmgpERQH8ffJkgDILWsSH9YD1e1TO2ggWsLw1Dq3P8uGHQMeOjq1SkqJsWSBvXoAPKPDRNn4R8UumWbO0Y1etMor3UaCVx8XEeGt00o4zBLxKFHZgrgLfpw/w6adpRNG/0xPlzp02pL17DfLwnSt+k9p/FmpT9/vvhidxJoH35ZdA69bAe+8ZXyraYyckAM88k4YEPc+77wIDBgDmz0INr2C4Hq8RhYuc4QQnf8GCtLq96RFFexh7EBiWzZiRRqpgAMgXY+AiZ8X8b781vEGRIkYv/PvTTxuKYPv2GeGsJoomjv14NOGcfeaLcYdzm14jypYtRpFr5h8MtR591IDVGVEoJErPw/hbG6vMU+2KC8MZiUJtkhYtAlq0AOzDrxMngHvvNarta7HV9DwK8Vi82FAJE6L4fnV4jShM1vnNqB9+ZfjEN2PNOQqJM2mSUUWecTiNOQrlFqj5zgLZY8b4/sID3QPfKCBW9qTQ5OEXTvv2xgg1UfjFw00A1kmmceNEv7OmvU+grymU+/caUbTwjpZU0AvemUchUZwZ1a7okew9TSiD/+KLxu4WF32xYkbYRbLYJ+eaKM5wYIJPWb26dUMZpeC4Nq8ThXE2tUe++AJgOEbi/O9/Nybza9caOzbUUqRR090sZR0cEPluFBQyqlkT+PhjY0eLu1vM8Zic64etNVGoK9m7t7HZoY0bHvbyer4bqbTsdaIQUm5pstgiFav48h41EXXeYfYw4TwFDDmrVgWqVzcIwi+Y5cuB+vXTULlZjhLO2Pn72n1CFF7E1KlA9+7G5dx1F7Btm3EfRYjiOMVaCk/jxDzNvg7FzXa9/L1Ywrk/nxGFSSfDCuYuDLHsbzja34AMZ/B57Tt3punaDx8OjBzpiIgQJThWiNeI4kwcdPt2Q4GX9wPsH2GZMyfNwwQHDIEbBXO0Ro0A3mknRuYCLTqMnT7dkNITCwwCHhMlMMOWXgUB/yIgRPEv3tKbRREQolh04mTY/kVAiOJfvKU3iyIgRLHoxMmw/YuA34jCul7mqpD+vVTr9MbK/Mf4sgn4/FwRdOjQQVXwFwscAkKUwGHv0HOZMmWwkzdV/rUcOXKoqpp9+vTBvHnzlKRFiRIlwALmQ/lao5hfERCi+BVux85YoJv1l7VlzZoVCQkJ6MTHhE32119/YcCAAVi4cKFSD7vnnnvw7LPPom/fvgG8gvDpWoji57k2CyFlRB2MCmODBw9WpVcpZkQZiV69euFpPn4s5hMEhCg+gdWxUQoMsWI9C3Bro3z3+vXrPe5927Ztqj7xsmXLcOHCBVXsvH///mjXrp3HbUsDaQgIUXy4GiiyypBJGxNzs96kN7unBsvrr7+O1atXKxGmGjVqYNCgQWjatKk3uwnLtoQoXp52qoIdOHDA1mrevHlvEEjycpdOm2NYNmbMGOW1KONXt25dDBs2DDX5pKqY2wgIUdyG7MYTHnjgAQcZi8jISFCfPlgETz/99FOMGzcOmzZtAvVoGjVqpLQvy7IukphLCAhRXILpxoPMOpPBKL7q7NKmT5+O999/H8xtcufOrUSLRo8ere7XiKWPgBDFjdUxa9YsdO3aFZd1hQfwFd5mavfJijZ+/HhMmzZN3b+Jjo7GQw89hLFjxyoCiTkiIERxYUXkzJkTZ/ne7r/Gexg/81XEEDJuAsycORP79u1DwYIF0bZtW0yYMCGErtCzSxGi3AI/hlTcQcqfP/8NWveeQR+8Z/MezZw5cxAfH4+VK1cG70D9ODK/EcWP1yRdCQJeR0CI4nVIpcFQRECIEoqzKtfkdQSEKF6HVBoMRQSEKKE4q3JNXkdAiOJ1SKXBUETAK0QZv2E8+i/pj9WdV6NO0ToOOJ29fBYF3ymIUtGlsOGZDciSKUvQ4shaySwDO3q0IaFnNhbPLlcOYDHxiRPT6gMH7QWlMzBKbNSpYxQnNBtrIA8bBtSoYXyi64o5ayqcpPG8QpS3172NF5e+iKTHk9C8ZHMHTP+59A8Kji2I/DnyY1evXbgt821Bu67+/huoWNEYni7YZz9YylFQZ5KqWKwVbFUjUe6/35DZoKCRLgjOZzk3bDCuKjkZqF07TXYi3KXx/EKUQmMLITZPLLb12BbUHoULZMQIo6wpXxVh8WxtXFzUMjlyxPpCR/paKJJK1QFNFF4rVcConkbRWVb0pPYKq+yHuzReQIhyHdfxRvIbYMh26sIp1C1aFyPqjbghbAvEN7YOv+g5WEBbmw67KL3AsMvKpolCIaO5cw3JDW18jK1yZUNpmKpfVCIgUcJdGs+rRJn10Cy0vbctLl5Je5Pv9MXTKDu5LIrkKaI8SuZMmVHrg1pYd3AdCucqjIoFK+Lr3V+reVr42EK0LtU6oGuQLyEy5PjzT8fwa9w4Q/HY7GkCOtgMdq6JUqaMQRR7j6JzEoaW1LZJz6Ow63CSxvMqUW42b8WjimN3791YmLoQbT5rg95Ve2NCswnIhExIOZqC6tOro1CuQkGRx1D4iFrvmhQ6+SV56FmyZcvgCg2S0+zDSEqZa6IcPmzI3bFSks7DRBrPmDSvEqVkvpJoHN8Y56+cNxpHJnDX65OfPkGZmDJI6ZGClnNb4pu93yjvUaFABVy4cgE5I3Ki5cct8dOxn3Cg/wEUzFkwoEuK36IlShiJO8MvHXaltxsW0MFmoHNNFGrWODNWzmedChJIpPF8QJRlTy5Dg7gGDthfvHoRMWNiVDJPotSfWR9rDqxxOkHcEQsGoly7BjzyCEDZCpbaoofp1w+ggCvDFaubJgp3sug5SAhKCtIiI4EcOdKuUKTxfECU9LaH9a6XPVF4bNG8RXHt+jU1EuY1V65dQdXCVVUeE2ij2BG3ThmHU4CVSS41TEJBM9E+mad+ZOabwC3SeAEgCpP5nkk9MXXzVCzusBhNSxjVQa5ev4rS75XG3xf/xu/P/46smbMGmidqG5iiPv9WNsWsWcCTTwZ8WF4ZQEaIEu5a9l7NUVy54fjrX7+i5KSSymuMbTwW8fniMXLVSGw+vBkDagzA243e9spi8LQRhiKM02fONDQVGXbFxnraanCcr284xscbO1uueBQhihcqZ+s788ufXI76cXaStgB4Z56hl/0jLCt/XYnmc5qrRF5bpwqdkNg6MahuSK5eDdSrZxCGN9xutqCCgwKujULv4pEovKl4s+sSaTwvhl6uTY/jUZevXca+k/sQeVsk8t6eF1G3R2WkGTlHEPALAl4JvfwyUulEEAggAkKUAIIvXVsHASGKdeZKRhpABIQoAQRfurYOAkKUW8wV9UtY1yvcjDWKKVNRqFAhVUc5Li4u3CBwuF4hyi2mP9y0J0kQ6qyw0Dj/L1myJPbu3YuYmBjMnz8fdfhqZBiaEEWIohAwE8QMS/ny5bF9+3bkyZMHU6dORfv27cOKLkKUMCfKrQhihofiRNRcyZ49u1IqDhcNSSFKmBLFXYKYYWrSpAmWLl2KiIgIJcLKIt+hbEKUMCOKpwQxw8UQjLkLNz26dOmCKVOmhCRfhChhQhRvE8QMW/fu3ZGYmKh2CNu0aQOqfIWSCVFCnCi+JogZPupEvvPOO7h06ZKSwFuyZElI8EWIEqJE8TdBzDBShGjIkCE4d+4cqHG5bt06SxNGiBJiRAk0QcxwMgTr1q0bTp8+jXLlyintSCuaECVEiBJsBDHDmpycrHKX48ePo0SJEtjDd4wtZEKUW0yWFR5hIUn4/h3vpAe77d+/H7Vr10bWrFnBn61iQhSrzJSMM6AICFECCr90bhUEhChWmSkZZ0AREKIEFH7p3CoICFGsMlMyzoAiIEQJKPzSuVUQEKKYZkpL6XWr3E0V42PNsuErh6sKlndku8Nr86qVyPpW64vX67v35C3rBbd2oo7BQn1DhwLUcMme3WtDdashXYK1eHEgJQXImdPxdEr+zZuXJqnB31my1mzlyxtF0iloFAz11IQophnSC7jzfZ0xqdkkRZQhy4d4vXi4uR93VqOui8zFRDEgbZ99ZvxEfZcVKwJTJ9m++v3YsYamjL317Alw/KmpQFQUwN8pPUGVrzx5jCPPngWSkoyfnbXhDlbeOlaI4iJRDvY/iDtz3ukt3MEq/9FjoqEJ6U7DmijUmWR9ZG1nzgD//a+xyMyfudO+J8eaZSJ27TIUu7T16QPwwWJNFP07z8udO+24vXsN8ly6ZJSztf/Mk/Fl9FxLE4WqXT0X9VQ1jFnKlZJ3g5cNVrISia0SUTq6tPpbv2/64a8Lf+GD1h+omseJPybirbVvYe/JvcgVkQuP3PMIRjUYpYSM0vMomijnLp9Dj6Qe2HpkKxJaJqjq+3+e/xPPL3kec7fPRbbbsinB17cavYWieYra5oXHP/3F0/jl1C+qvGy/6v3w7FfP4qn7nsLEZu5p3WmiUNWXMnL2psMyZ59ldJG4c54mChc5HxymcteCBWneLT2iaOLY98WwbMaM4NDMtDRRWNi78rTKeLzc45jzyBwlWkSp7jOXzqjFR1Wv4+eOo8i4IqhXrB4WdViEqZumqoVOLZYnyj+B9QfXY9efu0BFMKoWsx4yVYzNodfhFw4jd2RuVEmogm1Ht6FX1V6Y0HQCjp09poqOk2CVC1VGZJZIrD24VrWf2isV8VHx2HRokzqPdn/B+7Hj+A5b3WWOMaNEceY1XnnFUM0KNFGohfnJJ0b+QWI/+qhBAWdEoVYkPY99XsWncRo2NISMnJHIHfJ641hLE+XS1Uu46927wEopTLZTT6Si/P/KK1yalWiGpA5JWPbLMjSe3RgfP/ox2pdtr/Qk+a1+dMBRtfBpLea2wLf7vlV5CD2MmShM5rd026JUweiFXqr1EkY3GK3O7bywM2alzMJHj3yEDuU6qL99sOUDdPmyiyITSUDZvR/++AGftf0Mbcu0VV7u4U8exhe7vlBkzihRhg835L5ZTenKFWDRIih5CibSgZLQ0x6FJC5SJC2HYvgUHW3kJPY5CokzaRKQmAjkzWssaeYoVDqjvPfAgQBlywNtliYKwWP4MmPrDBx64RC+SP0CXb/qqnan6F1ODTqF15Jfw5i1Y2zJODVYDv9zWMnhHTx9EPtO7cOgpYNw9OxRMLzi381EeXHpi7Z5erDYg1jRaYUxof96MOYbKd1TVFhHElAUqdr0aiqU2/zsZsSOi0WlgpWwqvMqJddHY78lJpbwiCjOFk+VKgCT+mLFArO0NFG0R6OsxMMPpy14Zx6FRHFmvXoZHilQO3j2Y7I8UegJmnzUBF/99yvM3jYb1F/hlmuHBR3UIiWRGE5R7StLpizqW/yx+Y85SE4QEIZKrhAlJnsM9vfbjxxZc9gkLRjqObP8OfIj+alk5cWYk9hrv2iSdbqvk9pdc8d0jvLNN0CtWgCVjLXly+dOS94/1kwU6syQKNSzZzhG4lDqz5zMr10L5M9veEYaJb31Lpj3R+l+i5YnCpN0egDmIGsPrEXf6n3Rp1of5H87v8pB5v88Hy/XeRlDag9RCT2/3Umc95q/hwfuegB333E3Xlr2Et7f+P5NiUJpcOZEE7+fiK6VumJay2m29iip9/0z36sQUNvZS2eRIyKHEm6NmxCHWkVqqRxJexSdO7GtjIZemzcDlSq5P+m+PMNMFPalNVY41ogIQ7veTJRgyENuhovlicJQh6JEVBqmUXCV4VGp90qpfILhED3LfXfeh/W/r0eNxBqKSEzEaZTFY55z8vxJFb4xGXeWzJ948YTySBRFogdZ89Qa1Iitofo5cPoA/nj+D0Rnj1Zt8vf4ifFod287RShuMFAP5vjA4yq0o43fMB79l/T3KPQKVMJ+swXljCg8fupUoHt348y77gL4oiPvo5hDMV+S2JO2LU8UXvyUTVPUTlZElgjbguXv/DtDJSb6/Ex7H3oAbu1SxGjgtwPxx5k/FKE+fPhDtC7V2ilRtFrx/+38P7T5rI2tXXoshnkUQprcYrKSDu+zuI8Ky+hBuKkwcvVIjFg1ArG5YzHlP1Pw4+Ef8fLKl9W8eZLMW4koFIutWdPYjWOIZX/D0T6592Qx+/LckCAKE2OKpdJrbHhmg/rm17mLDpM0iLx/wlBLG7drW9zdAq+uflV925NUse/Gwv4RlmErhilvw00CerAWc1pg8d7FKueg7uS4DePUfRR7I2l6VO6h/sRzun7ZFYlbEm2HkEBsg2Hhqw++6tYc63slgbqp6IpHcRYWUo6cTxNwV45j5yM3vFdCeTztYdwCwo8HhwRR3MXrxLkTaueLknj8lqcxZ2BCn1GJPO6mHTpzSHmpwrkKKw9mtt9O/4bzl88jV2QudYyYdRAIS6JYZ3pkpMGCgBAlWGZCxhHUCAhRgnp6ZHDBgoAQJVhmQsYR1AgIUYJ6elwbHGtkXeb+q4UsKioKp06dssyIhSiWmar0B2pF+TyrjVmIIkQJCAJClIDAHt6dWm3RcbasNmbxKCHAMastOiFKCCw6K16CEMX3syYexfcY+7wHIYrPIYYQxfcY+7wHIYrPIRai+B5i3/cgRPEDxtepQCNmaQSEKL6fPgm9fI+xz3sQovgcYgm9fA+x73uQR1h8j7F4FN9jLD2EAAJClBCYRLkE3yMgRPE9xtJDCCAgRAmBSZRL8D0CQhTfYyw9hAACQpQQmES5BN8jIETxPcZe60FXxWRxcV1L2VuNs5Ll73//biu1pHViulfu7lAz2Vv9+aodX0kJClF8NWM+aJdEoYQEC5GzhCvrkHnLKMpU84Oa+Lz953io9EM3CCp5qx9ft+MrKUEhiq9nzgftkzC62Le3mqc4UoUpFVTt5gZxDWxE6XZ/N7zT+B1vdePzdjRRvC0lKETx+dR5rwMSZOSqkWBVSi7e3X/uxhMLnsCIeiPAmsgfbfsI165fw6Cag5TSMOspu2IsP0uJPxY1L3VHKfzn7v9geN3hKPxuYbQq1Ur9jTozrNnMUrDz281H9qxpssPzfp6nBGH1+YNqDVKKZc7ITPEn1oWmOhnbYyla/k85v5kPzVQ1nWm81ptJCLKdtvPaqvEd/ecohq4YiqUdl2LLkS1qLDeTEnQFE/MxQpSMoBagc8yh18ZDG1V1fm3VCldT0hRceK89+BqG1Rnm0kjnbJ+jCEej4hglNKggxir/WvulTtE62Hl8pyo9y37WdVmniKgLkDMMZMj29e6vlaxGesXHtfQGcyAa9TP3n9qvFjjJRyU01oDWhdfTkxDk+ZTw0O2wLXuipCcl6OqXhxDFpaUTnAeRKPVn1VeyErt771ZV8asmVFXFw3f03IECOQoofUmGUFrX0tUr0TqT9qEXJS5YnZ+kqFKoCvgtTpkLCr7yG5v1m4uNL4YyMWXwQ9cflLgSP+OYqIupFQDsx6A3Cfj/9FbT0aViF+U9qBCwYOcCtXHwQo0XXJIQ5PgoyERpjacrPq08mE7m05MSdBUPIUpGkQqC89IjCuUqOpbvqEaolbxicsQo8VZXE356Jy7wpMeTVBikFzRDGwrJ6nCIRP3uwHeKBPN2zEPfb/piYI2BSsDpzMUzyhtwsVJwSbdlJgoXuHl8JF3xCcXxTKVnlAKZqxKCJCkVDHSYx77TkxL0ZAol9PIEPT+fmx5RFndYjKYlmqrRcIFzIcbmicW2HtuUBIYrlh5R7LeHdf8kCj0KpQDtF6W5H72D5syjUNNyZaeVtjzKLNXnqoSgefvaTBR7KUFXcEjvGCGKJ+j5+dz0iGL/ze1tomgZcbNHIVESfkwAFZOZD1FdjKKvtMtXLyvCkgxaYUxDpT0VPcH6LuttRNEiT/QobM9dCUHdviaKMylBT6ZLiOIJen4+1x9EMW8P34wo9EKtPm6ldtnebPimDY1uX3dTEuKpvVIRHxXvgJImMkm1p/ceFMlTRH2uk/c36r+BB+MedFtC0J4o3PVyJiVIHc2MmhAlo8gF4DxXiKJ3lahI7E6Oom84UoGMu2UNijdQIZyZKHVn1FVamMxRuInAnTHuhHGXi9vK3KJmSEaPQUlxc46kicLdNJ6f0CoB249uxyurXlHH7uuzD7kjcyt5QHckBM1ESU9K0JnAkytTKURxBaUgOUYT5djZYyr/2HJ4C6okVFHbog2LN1SjZKxPab34fPE2mT5Xhs/z4sbHqUXPLWIutCLjitgk+nTo9einjyJpT5JNqo9JOBP81BOptm5KR5fG6s6rQbKazZ4o9p+RJAwhG8c3Vn92V0LQnii3khJ0BQ/zMUKUjKAWwufQI/F+hrvfvHtO7lEbB1qaLz2IdI5CMnG3at/JfeomafGo4jf06QsJwYxOnRAlo8jJeRlCIKObDRnqzIsnCVG8CKY0dWsE9O4W8xBvP9h5694zfoQQJePYyZkZRGDrka24/bbbwfDLKiZEscpMyTgDioAQJaDwS+dWQUCIYpWZknEGFAEhSkDhl86tgoAQxSozJeMMKAJClIDCL51bBQEhilVmSsYZUASEKAGFXzq3CgJCFKvMlIwzoAgIUQIKv3RuFQT+H11EyM9yP9hkAAAAAElFTkSuQmCC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3196301" y="2394536"/>
            <a:ext cx="7484371" cy="4463464"/>
            <a:chOff x="1548449" y="2112158"/>
            <a:chExt cx="7289765" cy="4159341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-1" r="72617" b="33533"/>
            <a:stretch/>
          </p:blipFill>
          <p:spPr>
            <a:xfrm>
              <a:off x="1548449" y="2112158"/>
              <a:ext cx="2006950" cy="2802164"/>
            </a:xfrm>
            <a:prstGeom prst="rect">
              <a:avLst/>
            </a:prstGeom>
            <a:ln>
              <a:noFill/>
            </a:ln>
          </p:spPr>
        </p:pic>
        <p:sp>
          <p:nvSpPr>
            <p:cNvPr id="37" name="Oval 36"/>
            <p:cNvSpPr/>
            <p:nvPr/>
          </p:nvSpPr>
          <p:spPr>
            <a:xfrm>
              <a:off x="8143903" y="6084556"/>
              <a:ext cx="694311" cy="18694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/>
          <p:cNvSpPr/>
          <p:nvPr/>
        </p:nvSpPr>
        <p:spPr>
          <a:xfrm>
            <a:off x="4550847" y="2055514"/>
            <a:ext cx="1882577" cy="2188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971847" y="4206591"/>
            <a:ext cx="400038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(He) (walked) (in the park)</a:t>
            </a:r>
          </a:p>
          <a:p>
            <a:pPr algn="ctr"/>
            <a:r>
              <a:rPr lang="en-US" sz="2800" strike="sngStrike" dirty="0">
                <a:solidFill>
                  <a:schemeClr val="bg1">
                    <a:lumMod val="50000"/>
                  </a:schemeClr>
                </a:solidFill>
              </a:rPr>
              <a:t>(He) </a:t>
            </a:r>
            <a:r>
              <a:rPr lang="en-US" sz="2800" strike="sngStrike" dirty="0">
                <a:solidFill>
                  <a:srgbClr val="FF0000"/>
                </a:solidFill>
              </a:rPr>
              <a:t>(walked in)</a:t>
            </a:r>
            <a:r>
              <a:rPr lang="en-US" sz="2800" strike="sngStrike" dirty="0">
                <a:solidFill>
                  <a:schemeClr val="bg1">
                    <a:lumMod val="50000"/>
                  </a:schemeClr>
                </a:solidFill>
              </a:rPr>
              <a:t>(the park)</a:t>
            </a:r>
          </a:p>
          <a:p>
            <a:pPr algn="ctr"/>
            <a:r>
              <a:rPr lang="en-US" sz="2800" strike="sngStrike" dirty="0">
                <a:solidFill>
                  <a:srgbClr val="FF0000"/>
                </a:solidFill>
              </a:rPr>
              <a:t>(He walked) </a:t>
            </a:r>
            <a:r>
              <a:rPr lang="en-US" sz="2800" strike="sngStrike" dirty="0">
                <a:solidFill>
                  <a:schemeClr val="bg1">
                    <a:lumMod val="50000"/>
                  </a:schemeClr>
                </a:solidFill>
              </a:rPr>
              <a:t>(in the park)</a:t>
            </a:r>
          </a:p>
          <a:p>
            <a:pPr algn="ctr"/>
            <a:r>
              <a:rPr lang="en-US" sz="2800" strike="sngStrike" dirty="0">
                <a:solidFill>
                  <a:srgbClr val="FF0000"/>
                </a:solidFill>
              </a:rPr>
              <a:t>(He walked in the)(park)</a:t>
            </a:r>
          </a:p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(He walked in the park)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-580331" y="5473607"/>
            <a:ext cx="74517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ym typeface="Verdana"/>
              </a:rPr>
              <a:t>However, </a:t>
            </a:r>
            <a:r>
              <a:rPr lang="en-US" altLang="ko-KR" sz="2400" dirty="0">
                <a:sym typeface="Verdana"/>
              </a:rPr>
              <a:t>end-to-end model without</a:t>
            </a:r>
            <a:br>
              <a:rPr lang="en-US" altLang="ko-KR" sz="2400" dirty="0">
                <a:sym typeface="Verdana"/>
              </a:rPr>
            </a:br>
            <a:r>
              <a:rPr lang="en-US" altLang="ko-KR" sz="2400" dirty="0">
                <a:sym typeface="Verdana"/>
              </a:rPr>
              <a:t>syntactic information can generate </a:t>
            </a:r>
          </a:p>
          <a:p>
            <a:pPr algn="ctr"/>
            <a:r>
              <a:rPr lang="en-US" altLang="ko-KR" sz="2400" b="1" dirty="0">
                <a:sym typeface="Verdana"/>
              </a:rPr>
              <a:t>all possible </a:t>
            </a:r>
            <a:r>
              <a:rPr lang="en-US" altLang="ko-KR" sz="2400" dirty="0">
                <a:sym typeface="Verdana"/>
              </a:rPr>
              <a:t>“spans” given sentence.</a:t>
            </a:r>
            <a:endParaRPr lang="en-US" altLang="ko-KR" sz="2000" b="1" dirty="0">
              <a:sym typeface="Verdana"/>
            </a:endParaRPr>
          </a:p>
          <a:p>
            <a:pPr algn="ctr"/>
            <a:endParaRPr lang="en-US" sz="2400" dirty="0"/>
          </a:p>
        </p:txBody>
      </p:sp>
      <p:sp>
        <p:nvSpPr>
          <p:cNvPr id="43" name="Left Brace 42"/>
          <p:cNvSpPr/>
          <p:nvPr/>
        </p:nvSpPr>
        <p:spPr>
          <a:xfrm>
            <a:off x="6752859" y="4703648"/>
            <a:ext cx="294906" cy="1749712"/>
          </a:xfrm>
          <a:prstGeom prst="lef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/>
          <p:cNvSpPr/>
          <p:nvPr/>
        </p:nvSpPr>
        <p:spPr>
          <a:xfrm>
            <a:off x="6308560" y="2925456"/>
            <a:ext cx="294906" cy="13991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5593976" y="5862918"/>
            <a:ext cx="1009490" cy="354703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ouble Bracket 2"/>
          <p:cNvSpPr/>
          <p:nvPr/>
        </p:nvSpPr>
        <p:spPr>
          <a:xfrm>
            <a:off x="3156758" y="3430476"/>
            <a:ext cx="1569883" cy="1869499"/>
          </a:xfrm>
          <a:prstGeom prst="bracketPair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6313238"/>
            <a:ext cx="2273443" cy="400110"/>
          </a:xfrm>
          <a:prstGeom prst="rect">
            <a:avLst/>
          </a:prstGeom>
          <a:solidFill>
            <a:schemeClr val="bg1">
              <a:alpha val="94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sym typeface="Verdana"/>
              </a:rPr>
              <a:t>Constraint-violating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1585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/>
              <a:t>Inference using constraint</a:t>
            </a:r>
            <a:endParaRPr lang="en" dirty="0"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803358" y="1536633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571500"/>
            <a:endParaRPr lang="en-US" dirty="0">
              <a:latin typeface="Apple SD 산돌고딕 Neo 일반체"/>
              <a:ea typeface="Apple SD 산돌고딕 Neo 일반체"/>
              <a:cs typeface="Apple SD 산돌고딕 Neo 일반체"/>
              <a:sym typeface="Verdana"/>
            </a:endParaRPr>
          </a:p>
          <a:p>
            <a:pPr marL="685800" lvl="1"/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36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700" y="1482065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defTabSz="914400">
              <a:buNone/>
              <a:defRPr/>
            </a:pPr>
            <a:endParaRPr lang="en-US" altLang="ko-KR" sz="2400" dirty="0">
              <a:sym typeface="Verdan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58311" y="3335803"/>
            <a:ext cx="2040095" cy="6774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“He walked 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in the park”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36399" y="5186862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Y</a:t>
            </a:r>
            <a:r>
              <a:rPr lang="en-US" sz="2400" dirty="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39082" y="2778837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697718" y="5680892"/>
            <a:ext cx="2040095" cy="11812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VERB 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walked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ARG0 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He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LOC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in the park</a:t>
            </a:r>
          </a:p>
          <a:p>
            <a:pPr>
              <a:lnSpc>
                <a:spcPct val="90000"/>
              </a:lnSpc>
            </a:pP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9" name="Right Arrow 48"/>
          <p:cNvSpPr/>
          <p:nvPr/>
        </p:nvSpPr>
        <p:spPr>
          <a:xfrm>
            <a:off x="3123337" y="2710523"/>
            <a:ext cx="3000798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10800000">
            <a:off x="3086214" y="5149830"/>
            <a:ext cx="3200960" cy="441227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503963" y="1972427"/>
                <a:ext cx="4036784" cy="4119406"/>
              </a:xfrm>
              <a:prstGeom prst="rect">
                <a:avLst/>
              </a:prstGeom>
              <a:solidFill>
                <a:srgbClr val="000000">
                  <a:alpha val="67059"/>
                </a:srgbClr>
              </a:solidFill>
              <a:ln w="19050">
                <a:noFill/>
                <a:miter lim="800000"/>
              </a:ln>
              <a:effectLst>
                <a:outerShdw blurRad="50800" dist="50800" dir="5400000" algn="ctr" rotWithShape="0">
                  <a:srgbClr val="000000">
                    <a:alpha val="79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36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</m:oMath>
                </a14:m>
                <a:r>
                  <a:rPr lang="en-US" sz="3600" b="1" dirty="0"/>
                  <a:t> (model)</a:t>
                </a:r>
              </a:p>
              <a:p>
                <a:pPr algn="ctr">
                  <a:lnSpc>
                    <a:spcPct val="90000"/>
                  </a:lnSpc>
                </a:pPr>
                <a:endParaRPr lang="en-US" sz="3600" b="1" dirty="0"/>
              </a:p>
              <a:p>
                <a:pPr algn="ctr">
                  <a:lnSpc>
                    <a:spcPct val="90000"/>
                  </a:lnSpc>
                </a:pPr>
                <a:endParaRPr lang="en-US" sz="3600" b="1" dirty="0"/>
              </a:p>
              <a:p>
                <a:pPr algn="ctr">
                  <a:lnSpc>
                    <a:spcPct val="90000"/>
                  </a:lnSpc>
                </a:pPr>
                <a:endParaRPr lang="en-US" sz="3600" b="1" dirty="0"/>
              </a:p>
              <a:p>
                <a:pPr algn="ctr">
                  <a:lnSpc>
                    <a:spcPct val="90000"/>
                  </a:lnSpc>
                </a:pPr>
                <a:endParaRPr lang="en-US" sz="3600" b="1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63" y="1972427"/>
                <a:ext cx="4036784" cy="411940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9050">
                <a:noFill/>
                <a:miter lim="800000"/>
              </a:ln>
              <a:effectLst>
                <a:outerShdw blurRad="50800" dist="50800" dir="5400000" algn="ctr" rotWithShape="0">
                  <a:srgbClr val="000000">
                    <a:alpha val="79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5" r="2637" b="4569"/>
          <a:stretch/>
        </p:blipFill>
        <p:spPr>
          <a:xfrm>
            <a:off x="6757078" y="4167569"/>
            <a:ext cx="3654614" cy="1579494"/>
          </a:xfrm>
          <a:prstGeom prst="rect">
            <a:avLst/>
          </a:prstGeom>
        </p:spPr>
      </p:pic>
      <p:sp>
        <p:nvSpPr>
          <p:cNvPr id="19" name="Cloud 18"/>
          <p:cNvSpPr/>
          <p:nvPr/>
        </p:nvSpPr>
        <p:spPr>
          <a:xfrm>
            <a:off x="3523374" y="4418360"/>
            <a:ext cx="2213702" cy="1708738"/>
          </a:xfrm>
          <a:prstGeom prst="cloud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Constraint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67982" y="4126884"/>
            <a:ext cx="2269094" cy="37822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FF0000"/>
                </a:solidFill>
              </a:rPr>
              <a:t>Post Processing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8" name="Shape 67"/>
          <p:cNvSpPr txBox="1">
            <a:spLocks/>
          </p:cNvSpPr>
          <p:nvPr/>
        </p:nvSpPr>
        <p:spPr>
          <a:xfrm>
            <a:off x="1835700" y="1540772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/>
            <a:endParaRPr lang="en-US" dirty="0">
              <a:sym typeface="Verdana"/>
            </a:endParaRPr>
          </a:p>
          <a:p>
            <a:pPr marL="685800" lvl="1"/>
            <a:endParaRPr lang="en-US" sz="2000" dirty="0"/>
          </a:p>
        </p:txBody>
      </p:sp>
      <p:sp>
        <p:nvSpPr>
          <p:cNvPr id="21" name="Text Placeholder 1"/>
          <p:cNvSpPr txBox="1">
            <a:spLocks/>
          </p:cNvSpPr>
          <p:nvPr/>
        </p:nvSpPr>
        <p:spPr>
          <a:xfrm>
            <a:off x="1835700" y="1472777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ym typeface="Verdana"/>
              </a:rPr>
              <a:t>Inference: Finding the best output given the model. </a:t>
            </a:r>
          </a:p>
        </p:txBody>
      </p:sp>
    </p:spTree>
    <p:extLst>
      <p:ext uri="{BB962C8B-B14F-4D97-AF65-F5344CB8AC3E}">
        <p14:creationId xmlns:p14="http://schemas.microsoft.com/office/powerpoint/2010/main" val="12750243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/>
              <a:t>Inference using constraint</a:t>
            </a:r>
            <a:endParaRPr lang="e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37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458311" y="3335803"/>
            <a:ext cx="2040095" cy="6774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“He walked 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in the park”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36399" y="5186862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Y</a:t>
            </a:r>
            <a:r>
              <a:rPr lang="en-US" sz="2400" dirty="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39082" y="2778837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697718" y="5680892"/>
            <a:ext cx="2040095" cy="11812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VERB 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walked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ARG0 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He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LOC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in the park</a:t>
            </a:r>
          </a:p>
          <a:p>
            <a:pPr>
              <a:lnSpc>
                <a:spcPct val="90000"/>
              </a:lnSpc>
            </a:pP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9" name="Right Arrow 48"/>
          <p:cNvSpPr/>
          <p:nvPr/>
        </p:nvSpPr>
        <p:spPr>
          <a:xfrm>
            <a:off x="3123337" y="2710523"/>
            <a:ext cx="3000798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10800000">
            <a:off x="3086214" y="5149830"/>
            <a:ext cx="3200960" cy="441227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503963" y="1972427"/>
                <a:ext cx="4036784" cy="4119406"/>
              </a:xfrm>
              <a:prstGeom prst="rect">
                <a:avLst/>
              </a:prstGeom>
              <a:solidFill>
                <a:srgbClr val="000000">
                  <a:alpha val="67059"/>
                </a:srgbClr>
              </a:solidFill>
              <a:ln w="19050">
                <a:noFill/>
                <a:miter lim="800000"/>
              </a:ln>
              <a:effectLst>
                <a:outerShdw blurRad="50800" dist="50800" dir="5400000" algn="ctr" rotWithShape="0">
                  <a:srgbClr val="000000">
                    <a:alpha val="79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36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</m:oMath>
                </a14:m>
                <a:r>
                  <a:rPr lang="en-US" sz="3600" b="1" dirty="0"/>
                  <a:t> (model)</a:t>
                </a:r>
              </a:p>
              <a:p>
                <a:pPr algn="ctr">
                  <a:lnSpc>
                    <a:spcPct val="90000"/>
                  </a:lnSpc>
                </a:pPr>
                <a:endParaRPr lang="en-US" sz="3600" b="1" dirty="0"/>
              </a:p>
              <a:p>
                <a:pPr algn="ctr">
                  <a:lnSpc>
                    <a:spcPct val="90000"/>
                  </a:lnSpc>
                </a:pPr>
                <a:endParaRPr lang="en-US" sz="3600" b="1" dirty="0"/>
              </a:p>
              <a:p>
                <a:pPr algn="ctr">
                  <a:lnSpc>
                    <a:spcPct val="90000"/>
                  </a:lnSpc>
                </a:pPr>
                <a:endParaRPr lang="en-US" sz="3600" b="1" dirty="0"/>
              </a:p>
              <a:p>
                <a:pPr algn="ctr">
                  <a:lnSpc>
                    <a:spcPct val="90000"/>
                  </a:lnSpc>
                </a:pPr>
                <a:endParaRPr lang="en-US" sz="3600" b="1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63" y="1972427"/>
                <a:ext cx="4036784" cy="411940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9050">
                <a:noFill/>
                <a:miter lim="800000"/>
              </a:ln>
              <a:effectLst>
                <a:outerShdw blurRad="50800" dist="50800" dir="5400000" algn="ctr" rotWithShape="0">
                  <a:srgbClr val="000000">
                    <a:alpha val="79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5" r="2637" b="4569"/>
          <a:stretch/>
        </p:blipFill>
        <p:spPr>
          <a:xfrm>
            <a:off x="6757078" y="4167569"/>
            <a:ext cx="3654614" cy="1579494"/>
          </a:xfrm>
          <a:prstGeom prst="rect">
            <a:avLst/>
          </a:prstGeom>
        </p:spPr>
      </p:pic>
      <p:sp>
        <p:nvSpPr>
          <p:cNvPr id="19" name="Cloud 18"/>
          <p:cNvSpPr/>
          <p:nvPr/>
        </p:nvSpPr>
        <p:spPr>
          <a:xfrm>
            <a:off x="5397112" y="4528196"/>
            <a:ext cx="2213702" cy="1708738"/>
          </a:xfrm>
          <a:prstGeom prst="cloud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Constraint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2" name="Text Placeholder 1"/>
          <p:cNvSpPr txBox="1">
            <a:spLocks/>
          </p:cNvSpPr>
          <p:nvPr/>
        </p:nvSpPr>
        <p:spPr>
          <a:xfrm>
            <a:off x="1835700" y="1482065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1" dirty="0">
                <a:sym typeface="Verdana"/>
              </a:rPr>
              <a:t>Proper “Injection of constraints”</a:t>
            </a:r>
            <a:r>
              <a:rPr lang="en-US" altLang="ko-KR" sz="2800" dirty="0">
                <a:sym typeface="Verdana"/>
              </a:rPr>
              <a:t> to the </a:t>
            </a:r>
            <a:r>
              <a:rPr lang="en-US" altLang="ko-KR" sz="2800" b="1" dirty="0">
                <a:sym typeface="Verdana"/>
              </a:rPr>
              <a:t>model </a:t>
            </a:r>
            <a:r>
              <a:rPr lang="en-US" altLang="ko-KR" sz="2800" dirty="0">
                <a:sym typeface="Verdana"/>
              </a:rPr>
              <a:t>on Inference step.</a:t>
            </a:r>
            <a:br>
              <a:rPr lang="en-US" altLang="ko-KR" sz="2400" dirty="0">
                <a:sym typeface="Verdana"/>
              </a:rPr>
            </a:br>
            <a:endParaRPr lang="en-US" altLang="ko-KR" sz="2800" dirty="0"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810496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1835700" y="1536633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/>
              <a:t>Focus of our work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Applications &amp; constraints</a:t>
            </a:r>
          </a:p>
          <a:p>
            <a:endParaRPr lang="en-US" dirty="0"/>
          </a:p>
          <a:p>
            <a:r>
              <a:rPr lang="en-US" b="1" dirty="0">
                <a:solidFill>
                  <a:srgbClr val="0070C0"/>
                </a:solidFill>
              </a:rPr>
              <a:t>Gradient-Based Inference formulation</a:t>
            </a:r>
          </a:p>
          <a:p>
            <a:endParaRPr lang="en-US" dirty="0"/>
          </a:p>
          <a:p>
            <a:r>
              <a:rPr lang="en-US" dirty="0"/>
              <a:t>Experiments</a:t>
            </a:r>
          </a:p>
          <a:p>
            <a:endParaRPr lang="en-US" dirty="0"/>
          </a:p>
          <a:p>
            <a:r>
              <a:rPr lang="en-US" dirty="0"/>
              <a:t>Conclusion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" dirty="0"/>
              <a:t>Roadmap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38396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b="1" dirty="0">
                <a:sym typeface="Verdana"/>
              </a:rPr>
              <a:t>Grammar (example 1)</a:t>
            </a:r>
          </a:p>
          <a:p>
            <a:pPr lvl="1"/>
            <a:r>
              <a:rPr lang="en-US" altLang="ko-KR" sz="2400" u="sng" dirty="0">
                <a:solidFill>
                  <a:srgbClr val="FF0000"/>
                </a:solidFill>
                <a:sym typeface="Verdana"/>
              </a:rPr>
              <a:t>I are</a:t>
            </a:r>
            <a:r>
              <a:rPr lang="en-US" altLang="ko-KR" sz="2400" dirty="0">
                <a:sym typeface="Verdana"/>
              </a:rPr>
              <a:t> presenting on my thesis proposal.</a:t>
            </a:r>
          </a:p>
          <a:p>
            <a:pPr lvl="1"/>
            <a:r>
              <a:rPr lang="en-US" altLang="ko-KR" sz="2400" u="sng" dirty="0">
                <a:sym typeface="Verdana"/>
              </a:rPr>
              <a:t>I am</a:t>
            </a:r>
            <a:r>
              <a:rPr lang="en-US" altLang="ko-KR" sz="2400" dirty="0">
                <a:sym typeface="Verdana"/>
              </a:rPr>
              <a:t> presenting on my thesis proposal.</a:t>
            </a:r>
            <a:r>
              <a:rPr lang="en-US" altLang="ko-KR" sz="2400" u="sng" dirty="0">
                <a:sym typeface="Verdana"/>
              </a:rPr>
              <a:t> </a:t>
            </a: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r>
              <a:rPr lang="en-US" altLang="ko-KR" sz="2400" dirty="0">
                <a:sym typeface="Verdana"/>
              </a:rPr>
              <a:t>The </a:t>
            </a:r>
            <a:r>
              <a:rPr lang="en-US" altLang="ko-KR" sz="2400" u="sng" dirty="0">
                <a:solidFill>
                  <a:srgbClr val="FF0000"/>
                </a:solidFill>
                <a:sym typeface="Verdana"/>
              </a:rPr>
              <a:t>keys is</a:t>
            </a:r>
            <a:r>
              <a:rPr lang="en-US" altLang="ko-KR" sz="2400" dirty="0">
                <a:solidFill>
                  <a:srgbClr val="FF0000"/>
                </a:solidFill>
                <a:sym typeface="Verdana"/>
              </a:rPr>
              <a:t> </a:t>
            </a:r>
            <a:r>
              <a:rPr lang="en-US" altLang="ko-KR" sz="2400" dirty="0">
                <a:sym typeface="Verdana"/>
              </a:rPr>
              <a:t>on the table.</a:t>
            </a:r>
          </a:p>
          <a:p>
            <a:pPr lvl="1"/>
            <a:r>
              <a:rPr lang="en-US" altLang="ko-KR" sz="2400" dirty="0">
                <a:sym typeface="Verdana"/>
              </a:rPr>
              <a:t>The </a:t>
            </a:r>
            <a:r>
              <a:rPr lang="en-US" altLang="ko-KR" sz="2400" u="sng" dirty="0">
                <a:sym typeface="Verdana"/>
              </a:rPr>
              <a:t>keys are</a:t>
            </a:r>
            <a:r>
              <a:rPr lang="en-US" altLang="ko-KR" sz="2400" dirty="0">
                <a:sym typeface="Verdana"/>
              </a:rPr>
              <a:t> on the table. </a:t>
            </a: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r>
              <a:rPr lang="en-US" altLang="ko-KR" sz="2400" dirty="0">
                <a:sym typeface="Verdana"/>
              </a:rPr>
              <a:t>The </a:t>
            </a:r>
            <a:r>
              <a:rPr lang="en-US" altLang="ko-KR" sz="2400" u="sng" dirty="0">
                <a:solidFill>
                  <a:srgbClr val="FF0000"/>
                </a:solidFill>
                <a:sym typeface="Verdana"/>
              </a:rPr>
              <a:t>keys</a:t>
            </a:r>
            <a:r>
              <a:rPr lang="en-US" altLang="ko-KR" sz="2400" dirty="0">
                <a:solidFill>
                  <a:srgbClr val="FF0000"/>
                </a:solidFill>
                <a:sym typeface="Verdana"/>
              </a:rPr>
              <a:t> </a:t>
            </a:r>
            <a:r>
              <a:rPr lang="en-US" altLang="ko-KR" sz="2400" dirty="0">
                <a:sym typeface="Verdana"/>
              </a:rPr>
              <a:t>to the cabinet </a:t>
            </a:r>
            <a:r>
              <a:rPr lang="en-US" altLang="ko-KR" sz="2400" u="sng" dirty="0">
                <a:solidFill>
                  <a:srgbClr val="FF0000"/>
                </a:solidFill>
                <a:sym typeface="Verdana"/>
              </a:rPr>
              <a:t>is</a:t>
            </a:r>
            <a:r>
              <a:rPr lang="en-US" altLang="ko-KR" sz="2400" dirty="0">
                <a:solidFill>
                  <a:srgbClr val="FF0000"/>
                </a:solidFill>
                <a:sym typeface="Verdana"/>
              </a:rPr>
              <a:t> </a:t>
            </a:r>
            <a:r>
              <a:rPr lang="en-US" altLang="ko-KR" sz="2400" dirty="0">
                <a:sym typeface="Verdana"/>
              </a:rPr>
              <a:t>on the table.</a:t>
            </a:r>
          </a:p>
          <a:p>
            <a:pPr lvl="1"/>
            <a:r>
              <a:rPr lang="en-US" altLang="ko-KR" sz="2400" dirty="0">
                <a:sym typeface="Verdana"/>
              </a:rPr>
              <a:t>The </a:t>
            </a:r>
            <a:r>
              <a:rPr lang="en-US" altLang="ko-KR" sz="2400" u="sng" dirty="0">
                <a:sym typeface="Verdana"/>
              </a:rPr>
              <a:t>keys</a:t>
            </a:r>
            <a:r>
              <a:rPr lang="en-US" altLang="ko-KR" sz="2400" dirty="0">
                <a:sym typeface="Verdana"/>
              </a:rPr>
              <a:t> to the cabinet </a:t>
            </a:r>
            <a:r>
              <a:rPr lang="en-US" altLang="ko-KR" sz="2400" u="sng" dirty="0">
                <a:sym typeface="Verdana"/>
              </a:rPr>
              <a:t>are</a:t>
            </a:r>
            <a:r>
              <a:rPr lang="en-US" altLang="ko-KR" sz="2400" dirty="0">
                <a:sym typeface="Verdana"/>
              </a:rPr>
              <a:t> on the table.</a:t>
            </a: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Constraints?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90918" y="5714099"/>
            <a:ext cx="96953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Linzen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et al, Assessing the Ability of LSTMs to Learn Syntax-Sensitive Dependencies, TACL 2016</a:t>
            </a:r>
          </a:p>
        </p:txBody>
      </p:sp>
      <p:sp>
        <p:nvSpPr>
          <p:cNvPr id="7" name="Rectangle 6"/>
          <p:cNvSpPr/>
          <p:nvPr/>
        </p:nvSpPr>
        <p:spPr>
          <a:xfrm>
            <a:off x="8438092" y="3298000"/>
            <a:ext cx="2607765" cy="46166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Constraint violating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8260626" y="3759665"/>
            <a:ext cx="29275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ym typeface="Verdana"/>
              </a:rPr>
              <a:t>If subject, verb do not agree.</a:t>
            </a:r>
          </a:p>
          <a:p>
            <a:pPr algn="ctr"/>
            <a:r>
              <a:rPr lang="en-US" b="1" dirty="0">
                <a:sym typeface="Verdana"/>
              </a:rPr>
              <a:t>(singular/plural)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920904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>
            <a:noAutofit/>
          </a:bodyPr>
          <a:lstStyle/>
          <a:p>
            <a:r>
              <a:rPr lang="en-US" altLang="ko-KR" sz="2800" dirty="0">
                <a:sym typeface="Verdana"/>
              </a:rPr>
              <a:t>Inference</a:t>
            </a:r>
          </a:p>
          <a:p>
            <a:pPr lvl="1"/>
            <a:r>
              <a:rPr lang="en-US" altLang="ko-KR" sz="2400" dirty="0">
                <a:sym typeface="Verdana"/>
              </a:rPr>
              <a:t>Finding the output with the highest model probability.</a:t>
            </a: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39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altLang="ko-KR" dirty="0">
                <a:sym typeface="Verdana"/>
              </a:rPr>
              <a:t>Gradient-Based Inference</a:t>
            </a:r>
            <a:r>
              <a:rPr lang="ko-KR" altLang="en-US" dirty="0">
                <a:sym typeface="Verdana"/>
              </a:rPr>
              <a:t>*</a:t>
            </a:r>
            <a:r>
              <a:rPr lang="en-US" altLang="ko-KR" dirty="0">
                <a:sym typeface="Verdana"/>
              </a:rPr>
              <a:t> (GBI)</a:t>
            </a:r>
            <a:endParaRPr lang="en-US" sz="72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1" b="36836"/>
          <a:stretch/>
        </p:blipFill>
        <p:spPr>
          <a:xfrm>
            <a:off x="4532298" y="2512137"/>
            <a:ext cx="2930820" cy="763163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707246" y="2644488"/>
            <a:ext cx="544901" cy="437113"/>
          </a:xfrm>
          <a:prstGeom prst="ellipse">
            <a:avLst/>
          </a:prstGeom>
          <a:noFill/>
          <a:ln w="38100" cmpd="sng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7279474" y="2816920"/>
            <a:ext cx="1104362" cy="3207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383837" y="2599095"/>
            <a:ext cx="1775880" cy="400110"/>
          </a:xfrm>
          <a:prstGeom prst="rect">
            <a:avLst/>
          </a:prstGeom>
          <a:noFill/>
          <a:ln w="38100" cmpd="sng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Learned model</a:t>
            </a:r>
          </a:p>
        </p:txBody>
      </p:sp>
    </p:spTree>
    <p:extLst>
      <p:ext uri="{BB962C8B-B14F-4D97-AF65-F5344CB8AC3E}">
        <p14:creationId xmlns:p14="http://schemas.microsoft.com/office/powerpoint/2010/main" val="21038619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>
            <a:noAutofit/>
          </a:bodyPr>
          <a:lstStyle/>
          <a:p>
            <a:r>
              <a:rPr lang="en-US" altLang="ko-KR" sz="2800" dirty="0">
                <a:sym typeface="Verdana"/>
              </a:rPr>
              <a:t>Inference</a:t>
            </a:r>
          </a:p>
          <a:p>
            <a:pPr lvl="1"/>
            <a:r>
              <a:rPr lang="en-US" altLang="ko-KR" sz="2400" dirty="0">
                <a:sym typeface="Verdana"/>
              </a:rPr>
              <a:t>Finding the output with the highest model probability.</a:t>
            </a: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r>
              <a:rPr lang="en-US" altLang="ko-KR" sz="2400" dirty="0">
                <a:sym typeface="Verdana"/>
              </a:rPr>
              <a:t>Given length </a:t>
            </a:r>
            <a:r>
              <a:rPr lang="en-US" altLang="ko-KR" sz="2400" i="1" dirty="0">
                <a:sym typeface="Verdana"/>
              </a:rPr>
              <a:t>m</a:t>
            </a:r>
            <a:r>
              <a:rPr lang="en-US" altLang="ko-KR" sz="2400" dirty="0">
                <a:sym typeface="Verdana"/>
              </a:rPr>
              <a:t>, vocabulary size </a:t>
            </a:r>
            <a:r>
              <a:rPr lang="en-US" altLang="ko-KR" sz="2400" i="1" dirty="0">
                <a:sym typeface="Verdana"/>
              </a:rPr>
              <a:t>V, </a:t>
            </a:r>
            <a:r>
              <a:rPr lang="en-US" altLang="ko-KR" sz="2400" dirty="0">
                <a:sym typeface="Verdana"/>
              </a:rPr>
              <a:t>the search space becomes </a:t>
            </a:r>
            <a:r>
              <a:rPr lang="en-US" altLang="ko-KR" sz="2400" dirty="0" err="1">
                <a:sym typeface="Verdana"/>
              </a:rPr>
              <a:t>V^m</a:t>
            </a:r>
            <a:r>
              <a:rPr lang="en-US" altLang="ko-KR" sz="2400" dirty="0">
                <a:sym typeface="Verdana"/>
              </a:rPr>
              <a:t>.</a:t>
            </a:r>
          </a:p>
          <a:p>
            <a:pPr lvl="2"/>
            <a:r>
              <a:rPr lang="en-US" altLang="ko-KR" dirty="0">
                <a:solidFill>
                  <a:srgbClr val="00B0F0"/>
                </a:solidFill>
                <a:sym typeface="Verdana"/>
              </a:rPr>
              <a:t>Viterbi decoding (exact)  </a:t>
            </a:r>
            <a:endParaRPr lang="en-US" altLang="ko-KR" dirty="0">
              <a:sym typeface="Verdana"/>
            </a:endParaRPr>
          </a:p>
          <a:p>
            <a:pPr lvl="1"/>
            <a:r>
              <a:rPr lang="en-US" altLang="ko-KR" sz="2400" dirty="0">
                <a:sym typeface="Verdana"/>
              </a:rPr>
              <a:t>Sequence-to-sequence models have no limit to length </a:t>
            </a:r>
            <a:r>
              <a:rPr lang="en-US" altLang="ko-KR" sz="2400" i="1" dirty="0">
                <a:sym typeface="Verdana"/>
              </a:rPr>
              <a:t>m, </a:t>
            </a:r>
            <a:r>
              <a:rPr lang="en-US" altLang="ko-KR" sz="2400" dirty="0">
                <a:sym typeface="Verdana"/>
              </a:rPr>
              <a:t>thus the search space is larger.</a:t>
            </a:r>
          </a:p>
          <a:p>
            <a:pPr lvl="2"/>
            <a:r>
              <a:rPr lang="en-US" altLang="ko-KR" dirty="0">
                <a:solidFill>
                  <a:srgbClr val="00B0F0"/>
                </a:solidFill>
                <a:sym typeface="Verdana"/>
              </a:rPr>
              <a:t>Greedy decoding, beam decoding</a:t>
            </a:r>
          </a:p>
          <a:p>
            <a:pPr lvl="1"/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40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altLang="ko-KR" dirty="0">
                <a:sym typeface="Verdana"/>
              </a:rPr>
              <a:t>Gradient-Based Inference</a:t>
            </a:r>
            <a:r>
              <a:rPr lang="ko-KR" altLang="en-US" dirty="0">
                <a:sym typeface="Verdana"/>
              </a:rPr>
              <a:t>*</a:t>
            </a:r>
            <a:r>
              <a:rPr lang="en-US" altLang="ko-KR" dirty="0">
                <a:sym typeface="Verdana"/>
              </a:rPr>
              <a:t> (GBI)</a:t>
            </a:r>
            <a:endParaRPr lang="en-US" sz="72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1" b="36836"/>
          <a:stretch/>
        </p:blipFill>
        <p:spPr>
          <a:xfrm>
            <a:off x="4532298" y="2512137"/>
            <a:ext cx="2930820" cy="76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291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Constraint (evaluation) function.</a:t>
            </a:r>
            <a:br>
              <a:rPr lang="en-US" altLang="ko-KR" sz="2800" dirty="0">
                <a:sym typeface="Verdana"/>
              </a:rPr>
            </a:br>
            <a:r>
              <a:rPr lang="en-US" altLang="ko-KR" sz="2800" dirty="0">
                <a:sym typeface="Verdana"/>
              </a:rPr>
              <a:t>(Error counting)</a:t>
            </a:r>
          </a:p>
          <a:p>
            <a:endParaRPr lang="en-US" altLang="ko-KR" sz="2800" dirty="0">
              <a:sym typeface="Verdana"/>
            </a:endParaRPr>
          </a:p>
          <a:p>
            <a:r>
              <a:rPr lang="en-US" altLang="ko-KR" sz="2800" dirty="0">
                <a:sym typeface="Verdana"/>
              </a:rPr>
              <a:t>no constraint violation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41</a:t>
            </a:fld>
            <a:endParaRPr lang="en"/>
          </a:p>
        </p:txBody>
      </p:sp>
      <p:sp>
        <p:nvSpPr>
          <p:cNvPr id="7" name="TextBox 6"/>
          <p:cNvSpPr txBox="1"/>
          <p:nvPr/>
        </p:nvSpPr>
        <p:spPr>
          <a:xfrm>
            <a:off x="9148690" y="64570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Shape 66"/>
          <p:cNvSpPr txBox="1">
            <a:spLocks/>
          </p:cNvSpPr>
          <p:nvPr/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lvl="0" algn="l" defTabSz="4572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altLang="ko-KR" dirty="0">
                <a:sym typeface="Verdana"/>
              </a:rPr>
              <a:t>Constraint function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190" y="1531835"/>
            <a:ext cx="2056780" cy="578469"/>
          </a:xfrm>
          <a:prstGeom prst="rect">
            <a:avLst/>
          </a:prstGeom>
        </p:spPr>
      </p:pic>
      <p:sp>
        <p:nvSpPr>
          <p:cNvPr id="10" name="Left-Right Arrow 9"/>
          <p:cNvSpPr/>
          <p:nvPr/>
        </p:nvSpPr>
        <p:spPr>
          <a:xfrm>
            <a:off x="5938713" y="2923832"/>
            <a:ext cx="1246062" cy="217956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673" y="2736742"/>
            <a:ext cx="2111297" cy="48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672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Constraint evaluation function.</a:t>
            </a:r>
            <a:br>
              <a:rPr lang="en-US" altLang="ko-KR" sz="2800" dirty="0">
                <a:sym typeface="Verdana"/>
              </a:rPr>
            </a:br>
            <a:r>
              <a:rPr lang="en-US" altLang="ko-KR" sz="2800" dirty="0">
                <a:sym typeface="Verdana"/>
              </a:rPr>
              <a:t>(degree of error, higher the more error)</a:t>
            </a:r>
          </a:p>
          <a:p>
            <a:endParaRPr lang="en-US" altLang="ko-KR" sz="2800" dirty="0">
              <a:sym typeface="Verdana"/>
            </a:endParaRPr>
          </a:p>
          <a:p>
            <a:r>
              <a:rPr lang="en-US" altLang="ko-KR" sz="2800" dirty="0">
                <a:sym typeface="Verdana"/>
              </a:rPr>
              <a:t>no constraint violation</a:t>
            </a:r>
          </a:p>
          <a:p>
            <a:endParaRPr lang="en-US" altLang="ko-KR" sz="2800" dirty="0">
              <a:sym typeface="Verdana"/>
            </a:endParaRPr>
          </a:p>
          <a:p>
            <a:r>
              <a:rPr lang="en-US" altLang="ko-KR" sz="2800" dirty="0">
                <a:sym typeface="Verdana"/>
              </a:rPr>
              <a:t>Optimization with constraints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42</a:t>
            </a:fld>
            <a:endParaRPr lang="en"/>
          </a:p>
        </p:txBody>
      </p:sp>
      <p:sp>
        <p:nvSpPr>
          <p:cNvPr id="7" name="TextBox 6"/>
          <p:cNvSpPr txBox="1"/>
          <p:nvPr/>
        </p:nvSpPr>
        <p:spPr>
          <a:xfrm>
            <a:off x="9148690" y="64570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5644748" y="4437235"/>
            <a:ext cx="1214203" cy="387448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hape 66"/>
          <p:cNvSpPr txBox="1">
            <a:spLocks/>
          </p:cNvSpPr>
          <p:nvPr/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lvl="0" algn="l" defTabSz="4572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altLang="ko-KR" dirty="0">
                <a:sym typeface="Verdana"/>
              </a:rPr>
              <a:t>Constraint function</a:t>
            </a:r>
            <a:endParaRPr lang="en-US" sz="72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3479180" y="4750420"/>
            <a:ext cx="1362088" cy="62138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>
            <a:stCxn id="30" idx="1"/>
            <a:endCxn id="28" idx="4"/>
          </p:cNvCxnSpPr>
          <p:nvPr/>
        </p:nvCxnSpPr>
        <p:spPr>
          <a:xfrm flipH="1" flipV="1">
            <a:off x="4160224" y="5371800"/>
            <a:ext cx="681044" cy="68286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841268" y="5577607"/>
            <a:ext cx="2816832" cy="95410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Constraint</a:t>
            </a:r>
          </a:p>
          <a:p>
            <a:r>
              <a:rPr lang="en-US" sz="2800" dirty="0"/>
              <a:t>for feasible set L</a:t>
            </a:r>
            <a:r>
              <a:rPr lang="en-US" sz="2800" baseline="30000" dirty="0"/>
              <a:t>x</a:t>
            </a:r>
            <a:endParaRPr lang="en-US" sz="2800" dirty="0"/>
          </a:p>
        </p:txBody>
      </p:sp>
      <p:sp>
        <p:nvSpPr>
          <p:cNvPr id="31" name="Oval 30"/>
          <p:cNvSpPr/>
          <p:nvPr/>
        </p:nvSpPr>
        <p:spPr>
          <a:xfrm>
            <a:off x="8457580" y="4650766"/>
            <a:ext cx="2105544" cy="59593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30" idx="3"/>
            <a:endCxn id="31" idx="4"/>
          </p:cNvCxnSpPr>
          <p:nvPr/>
        </p:nvCxnSpPr>
        <p:spPr>
          <a:xfrm flipV="1">
            <a:off x="7658100" y="5246701"/>
            <a:ext cx="1852252" cy="8079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190" y="1531835"/>
            <a:ext cx="2056780" cy="57846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296" y="4180624"/>
            <a:ext cx="2826208" cy="125894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743" y="4230960"/>
            <a:ext cx="2731894" cy="962372"/>
          </a:xfrm>
          <a:prstGeom prst="rect">
            <a:avLst/>
          </a:prstGeom>
        </p:spPr>
      </p:pic>
      <p:sp>
        <p:nvSpPr>
          <p:cNvPr id="20" name="Left-Right Arrow 19"/>
          <p:cNvSpPr/>
          <p:nvPr/>
        </p:nvSpPr>
        <p:spPr>
          <a:xfrm>
            <a:off x="5938713" y="2923832"/>
            <a:ext cx="1246062" cy="217956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673" y="2736742"/>
            <a:ext cx="2111297" cy="48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960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>
            <a:noAutofit/>
          </a:bodyPr>
          <a:lstStyle/>
          <a:p>
            <a:r>
              <a:rPr lang="en-US" altLang="ko-KR" sz="2800" dirty="0">
                <a:sym typeface="Verdana"/>
              </a:rPr>
              <a:t>Inference with constraint</a:t>
            </a:r>
          </a:p>
          <a:p>
            <a:pPr lvl="1"/>
            <a:r>
              <a:rPr lang="en-US" altLang="ko-KR" sz="2400" dirty="0">
                <a:sym typeface="Verdana"/>
              </a:rPr>
              <a:t>Finding the output with the highest model probability given (local, global )constraint.</a:t>
            </a: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r>
              <a:rPr lang="en-US" altLang="ko-KR" sz="2400" dirty="0">
                <a:sym typeface="Verdana"/>
              </a:rPr>
              <a:t>Given length </a:t>
            </a:r>
            <a:r>
              <a:rPr lang="en-US" altLang="ko-KR" sz="2400" i="1" dirty="0">
                <a:sym typeface="Verdana"/>
              </a:rPr>
              <a:t>m</a:t>
            </a:r>
            <a:r>
              <a:rPr lang="en-US" altLang="ko-KR" sz="2400" dirty="0">
                <a:sym typeface="Verdana"/>
              </a:rPr>
              <a:t>, vocabulary size </a:t>
            </a:r>
            <a:r>
              <a:rPr lang="en-US" altLang="ko-KR" sz="2400" i="1" dirty="0">
                <a:sym typeface="Verdana"/>
              </a:rPr>
              <a:t>V, </a:t>
            </a:r>
            <a:r>
              <a:rPr lang="en-US" altLang="ko-KR" sz="2400" dirty="0">
                <a:sym typeface="Verdana"/>
              </a:rPr>
              <a:t>the search space becomes </a:t>
            </a:r>
            <a:r>
              <a:rPr lang="en-US" altLang="ko-KR" sz="2400" dirty="0" err="1">
                <a:sym typeface="Verdana"/>
              </a:rPr>
              <a:t>V^m</a:t>
            </a:r>
            <a:r>
              <a:rPr lang="en-US" altLang="ko-KR" sz="2400" dirty="0">
                <a:sym typeface="Verdana"/>
              </a:rPr>
              <a:t>.</a:t>
            </a:r>
          </a:p>
          <a:p>
            <a:pPr lvl="2"/>
            <a:r>
              <a:rPr lang="en-US" altLang="ko-KR" dirty="0">
                <a:solidFill>
                  <a:srgbClr val="00B0F0"/>
                </a:solidFill>
                <a:sym typeface="Verdana"/>
              </a:rPr>
              <a:t>Viterbi decoding (exact), </a:t>
            </a:r>
            <a:r>
              <a:rPr lang="en-US" altLang="ko-KR" b="1" dirty="0">
                <a:solidFill>
                  <a:srgbClr val="00B0F0"/>
                </a:solidFill>
                <a:sym typeface="Verdana"/>
              </a:rPr>
              <a:t>A* algorithm (DP)</a:t>
            </a:r>
            <a:r>
              <a:rPr lang="en-US" altLang="ko-KR" dirty="0">
                <a:solidFill>
                  <a:srgbClr val="00B0F0"/>
                </a:solidFill>
                <a:sym typeface="Verdana"/>
              </a:rPr>
              <a:t> </a:t>
            </a:r>
            <a:endParaRPr lang="en-US" altLang="ko-KR" dirty="0">
              <a:sym typeface="Verdana"/>
            </a:endParaRPr>
          </a:p>
          <a:p>
            <a:pPr lvl="1"/>
            <a:r>
              <a:rPr lang="en-US" altLang="ko-KR" sz="2400" dirty="0">
                <a:sym typeface="Verdana"/>
              </a:rPr>
              <a:t>Sequence-to-sequence models have no limit to length </a:t>
            </a:r>
            <a:r>
              <a:rPr lang="en-US" altLang="ko-KR" sz="2400" i="1" dirty="0">
                <a:sym typeface="Verdana"/>
              </a:rPr>
              <a:t>m, </a:t>
            </a:r>
            <a:r>
              <a:rPr lang="en-US" altLang="ko-KR" sz="2400" dirty="0">
                <a:sym typeface="Verdana"/>
              </a:rPr>
              <a:t>thus the search space is larger.</a:t>
            </a:r>
          </a:p>
          <a:p>
            <a:pPr lvl="2"/>
            <a:r>
              <a:rPr lang="en-US" altLang="ko-KR" dirty="0">
                <a:solidFill>
                  <a:srgbClr val="00B0F0"/>
                </a:solidFill>
                <a:sym typeface="Verdana"/>
              </a:rPr>
              <a:t>Greedy decoding, beam decoding</a:t>
            </a:r>
            <a:endParaRPr lang="en-US" altLang="ko-KR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43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altLang="ko-KR" dirty="0">
                <a:sym typeface="Verdana"/>
              </a:rPr>
              <a:t>Gradient-Based Inference</a:t>
            </a:r>
            <a:r>
              <a:rPr lang="ko-KR" altLang="en-US" dirty="0">
                <a:sym typeface="Verdana"/>
              </a:rPr>
              <a:t>*</a:t>
            </a:r>
            <a:r>
              <a:rPr lang="en-US" altLang="ko-KR" dirty="0">
                <a:sym typeface="Verdana"/>
              </a:rPr>
              <a:t> (GBI)</a:t>
            </a:r>
            <a:endParaRPr lang="en-US" sz="72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28549" y="3060822"/>
            <a:ext cx="1660057" cy="52322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/>
              <a:t>constraint</a:t>
            </a:r>
            <a:endParaRPr lang="en-US" sz="2800" dirty="0"/>
          </a:p>
        </p:txBody>
      </p:sp>
      <p:sp>
        <p:nvSpPr>
          <p:cNvPr id="10" name="Oval 9"/>
          <p:cNvSpPr/>
          <p:nvPr/>
        </p:nvSpPr>
        <p:spPr>
          <a:xfrm>
            <a:off x="5386423" y="3140778"/>
            <a:ext cx="1974432" cy="62138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10" idx="6"/>
          </p:cNvCxnSpPr>
          <p:nvPr/>
        </p:nvCxnSpPr>
        <p:spPr>
          <a:xfrm flipH="1">
            <a:off x="7360855" y="3441212"/>
            <a:ext cx="612498" cy="102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238" y="2742698"/>
            <a:ext cx="2731894" cy="96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22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>
            <a:noAutofit/>
          </a:bodyPr>
          <a:lstStyle/>
          <a:p>
            <a:r>
              <a:rPr lang="en-US" altLang="ko-KR" sz="2800" dirty="0">
                <a:sym typeface="Verdana"/>
              </a:rPr>
              <a:t>Inference with constraint</a:t>
            </a:r>
          </a:p>
          <a:p>
            <a:pPr lvl="1"/>
            <a:r>
              <a:rPr lang="en-US" altLang="ko-KR" sz="2400" dirty="0">
                <a:sym typeface="Verdana"/>
              </a:rPr>
              <a:t>Finding the output with the highest model probability given (local, global )constraint.</a:t>
            </a: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r>
              <a:rPr lang="en-US" altLang="ko-KR" sz="2400" dirty="0">
                <a:sym typeface="Verdana"/>
              </a:rPr>
              <a:t>Given length </a:t>
            </a:r>
            <a:r>
              <a:rPr lang="en-US" altLang="ko-KR" sz="2400" i="1" dirty="0">
                <a:sym typeface="Verdana"/>
              </a:rPr>
              <a:t>m</a:t>
            </a:r>
            <a:r>
              <a:rPr lang="en-US" altLang="ko-KR" sz="2400" dirty="0">
                <a:sym typeface="Verdana"/>
              </a:rPr>
              <a:t>, vocabulary size </a:t>
            </a:r>
            <a:r>
              <a:rPr lang="en-US" altLang="ko-KR" sz="2400" i="1" dirty="0">
                <a:sym typeface="Verdana"/>
              </a:rPr>
              <a:t>V, </a:t>
            </a:r>
            <a:r>
              <a:rPr lang="en-US" altLang="ko-KR" sz="2400" dirty="0">
                <a:sym typeface="Verdana"/>
              </a:rPr>
              <a:t>the search space becomes </a:t>
            </a:r>
            <a:r>
              <a:rPr lang="en-US" altLang="ko-KR" sz="2400" dirty="0" err="1">
                <a:sym typeface="Verdana"/>
              </a:rPr>
              <a:t>V^m</a:t>
            </a:r>
            <a:r>
              <a:rPr lang="en-US" altLang="ko-KR" sz="2400" dirty="0">
                <a:sym typeface="Verdana"/>
              </a:rPr>
              <a:t>.</a:t>
            </a:r>
          </a:p>
          <a:p>
            <a:pPr lvl="2"/>
            <a:r>
              <a:rPr lang="en-US" altLang="ko-KR" dirty="0">
                <a:solidFill>
                  <a:srgbClr val="00B0F0"/>
                </a:solidFill>
                <a:sym typeface="Verdana"/>
              </a:rPr>
              <a:t>Viterbi decoding (exact), A* algorithm (inexact DP) </a:t>
            </a:r>
          </a:p>
          <a:p>
            <a:pPr lvl="1"/>
            <a:r>
              <a:rPr lang="en-US" altLang="ko-KR" sz="2400" dirty="0">
                <a:sym typeface="Verdana"/>
              </a:rPr>
              <a:t>Sequence-to-sequence models have no limit to length </a:t>
            </a:r>
            <a:r>
              <a:rPr lang="en-US" altLang="ko-KR" sz="2400" i="1" dirty="0">
                <a:sym typeface="Verdana"/>
              </a:rPr>
              <a:t>m, </a:t>
            </a:r>
            <a:r>
              <a:rPr lang="en-US" altLang="ko-KR" sz="2400" dirty="0">
                <a:sym typeface="Verdana"/>
              </a:rPr>
              <a:t>thus the search space is larger.</a:t>
            </a:r>
          </a:p>
          <a:p>
            <a:pPr lvl="2"/>
            <a:r>
              <a:rPr lang="en-US" altLang="ko-KR" sz="2400" dirty="0">
                <a:solidFill>
                  <a:srgbClr val="00B0F0"/>
                </a:solidFill>
                <a:sym typeface="Verdana"/>
              </a:rPr>
              <a:t>Greedy decoding, beam decoding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44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altLang="ko-KR" dirty="0">
                <a:sym typeface="Verdana"/>
              </a:rPr>
              <a:t>Gradient-Based Inference</a:t>
            </a:r>
            <a:r>
              <a:rPr lang="ko-KR" altLang="en-US" dirty="0">
                <a:sym typeface="Verdana"/>
              </a:rPr>
              <a:t>*</a:t>
            </a:r>
            <a:r>
              <a:rPr lang="en-US" altLang="ko-KR" dirty="0">
                <a:sym typeface="Verdana"/>
              </a:rPr>
              <a:t> (GBI)</a:t>
            </a:r>
            <a:endParaRPr lang="en-US" sz="72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238" y="2742698"/>
            <a:ext cx="2731894" cy="96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95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>
            <a:noAutofit/>
          </a:bodyPr>
          <a:lstStyle/>
          <a:p>
            <a:r>
              <a:rPr lang="en-US" altLang="ko-KR" sz="2800" dirty="0">
                <a:sym typeface="Verdana"/>
              </a:rPr>
              <a:t>Inference with constraint</a:t>
            </a:r>
          </a:p>
          <a:p>
            <a:pPr lvl="1"/>
            <a:r>
              <a:rPr lang="en-US" altLang="ko-KR" sz="2400" dirty="0">
                <a:sym typeface="Verdana"/>
              </a:rPr>
              <a:t>Finding the output with the highest model probability given (local, global )constraint.</a:t>
            </a: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r>
              <a:rPr lang="en-US" altLang="ko-KR" sz="2400" dirty="0">
                <a:sym typeface="Verdana"/>
              </a:rPr>
              <a:t>Given length </a:t>
            </a:r>
            <a:r>
              <a:rPr lang="en-US" altLang="ko-KR" sz="2400" i="1" dirty="0">
                <a:sym typeface="Verdana"/>
              </a:rPr>
              <a:t>m</a:t>
            </a:r>
            <a:r>
              <a:rPr lang="en-US" altLang="ko-KR" sz="2400" dirty="0">
                <a:sym typeface="Verdana"/>
              </a:rPr>
              <a:t>, vocabulary size </a:t>
            </a:r>
            <a:r>
              <a:rPr lang="en-US" altLang="ko-KR" sz="2400" i="1" dirty="0">
                <a:sym typeface="Verdana"/>
              </a:rPr>
              <a:t>V, </a:t>
            </a:r>
            <a:r>
              <a:rPr lang="en-US" altLang="ko-KR" sz="2400" dirty="0">
                <a:sym typeface="Verdana"/>
              </a:rPr>
              <a:t>the search space becomes </a:t>
            </a:r>
            <a:r>
              <a:rPr lang="en-US" altLang="ko-KR" sz="2400" dirty="0" err="1">
                <a:sym typeface="Verdana"/>
              </a:rPr>
              <a:t>V^m</a:t>
            </a:r>
            <a:r>
              <a:rPr lang="en-US" altLang="ko-KR" sz="2400" dirty="0">
                <a:sym typeface="Verdana"/>
              </a:rPr>
              <a:t>.</a:t>
            </a:r>
          </a:p>
          <a:p>
            <a:pPr lvl="2"/>
            <a:r>
              <a:rPr lang="en-US" altLang="ko-KR" dirty="0">
                <a:solidFill>
                  <a:srgbClr val="00B0F0"/>
                </a:solidFill>
                <a:sym typeface="Verdana"/>
              </a:rPr>
              <a:t>Viterbi decoding (exact), A* algorithm (inexact DP) </a:t>
            </a:r>
          </a:p>
          <a:p>
            <a:pPr lvl="1"/>
            <a:r>
              <a:rPr lang="en-US" altLang="ko-KR" sz="2400" dirty="0">
                <a:sym typeface="Verdana"/>
              </a:rPr>
              <a:t>Sequence-to-sequence models have no limit to length </a:t>
            </a:r>
            <a:r>
              <a:rPr lang="en-US" altLang="ko-KR" sz="2400" i="1" dirty="0">
                <a:sym typeface="Verdana"/>
              </a:rPr>
              <a:t>m, </a:t>
            </a:r>
            <a:r>
              <a:rPr lang="en-US" altLang="ko-KR" sz="2400" dirty="0">
                <a:sym typeface="Verdana"/>
              </a:rPr>
              <a:t>thus the search space is larger.</a:t>
            </a:r>
          </a:p>
          <a:p>
            <a:pPr lvl="2"/>
            <a:r>
              <a:rPr lang="en-US" altLang="ko-KR" sz="2400" dirty="0">
                <a:solidFill>
                  <a:srgbClr val="00B0F0"/>
                </a:solidFill>
                <a:sym typeface="Verdana"/>
              </a:rPr>
              <a:t>Approximate by greedy decoding, beam decoding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45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altLang="ko-KR" dirty="0">
                <a:sym typeface="Verdana"/>
              </a:rPr>
              <a:t>Gradient-Based Inference</a:t>
            </a:r>
            <a:r>
              <a:rPr lang="ko-KR" altLang="en-US" dirty="0">
                <a:sym typeface="Verdana"/>
              </a:rPr>
              <a:t>*</a:t>
            </a:r>
            <a:r>
              <a:rPr lang="en-US" altLang="ko-KR" dirty="0">
                <a:sym typeface="Verdana"/>
              </a:rPr>
              <a:t> (GBI)</a:t>
            </a:r>
            <a:endParaRPr lang="en-US" sz="72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cxnSp>
        <p:nvCxnSpPr>
          <p:cNvPr id="5" name="Straight Arrow Connector 4"/>
          <p:cNvCxnSpPr>
            <a:endCxn id="7" idx="1"/>
          </p:cNvCxnSpPr>
          <p:nvPr/>
        </p:nvCxnSpPr>
        <p:spPr>
          <a:xfrm flipV="1">
            <a:off x="9117106" y="3362384"/>
            <a:ext cx="1070537" cy="12230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0187643" y="2762219"/>
            <a:ext cx="1840566" cy="1200329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C0504D"/>
                </a:solidFill>
                <a:sym typeface="Verdana"/>
              </a:rPr>
              <a:t>Very slow on exponential search space</a:t>
            </a:r>
            <a:endParaRPr lang="en-US" sz="2400" dirty="0">
              <a:solidFill>
                <a:srgbClr val="C0504D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668107" y="4064765"/>
            <a:ext cx="2360102" cy="2308324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C0504D"/>
                </a:solidFill>
                <a:sym typeface="Verdana"/>
              </a:rPr>
              <a:t>Fast </a:t>
            </a:r>
            <a:r>
              <a:rPr lang="en-US" altLang="ko-KR" sz="2400">
                <a:solidFill>
                  <a:srgbClr val="C0504D"/>
                </a:solidFill>
                <a:sym typeface="Verdana"/>
              </a:rPr>
              <a:t>but localized </a:t>
            </a:r>
            <a:r>
              <a:rPr lang="en-US" altLang="ko-KR" sz="2400" dirty="0">
                <a:solidFill>
                  <a:srgbClr val="C0504D"/>
                </a:solidFill>
                <a:sym typeface="Verdana"/>
              </a:rPr>
              <a:t>approach </a:t>
            </a:r>
            <a:r>
              <a:rPr lang="en-US" altLang="ko-KR" sz="2400">
                <a:solidFill>
                  <a:srgbClr val="C0504D"/>
                </a:solidFill>
                <a:sym typeface="Verdana"/>
              </a:rPr>
              <a:t>thus cant </a:t>
            </a:r>
            <a:r>
              <a:rPr lang="en-US" altLang="ko-KR" sz="2400" dirty="0" err="1">
                <a:solidFill>
                  <a:srgbClr val="C0504D"/>
                </a:solidFill>
                <a:sym typeface="Verdana"/>
              </a:rPr>
              <a:t>incoporate</a:t>
            </a:r>
            <a:r>
              <a:rPr lang="en-US" altLang="ko-KR" sz="2400" dirty="0">
                <a:solidFill>
                  <a:srgbClr val="C0504D"/>
                </a:solidFill>
                <a:sym typeface="Verdana"/>
              </a:rPr>
              <a:t> ‘global’ constraint. (not </a:t>
            </a:r>
            <a:r>
              <a:rPr lang="en-US" altLang="ko-KR" sz="2400" dirty="0" err="1">
                <a:solidFill>
                  <a:srgbClr val="C0504D"/>
                </a:solidFill>
                <a:sym typeface="Verdana"/>
              </a:rPr>
              <a:t>localizeable</a:t>
            </a:r>
            <a:r>
              <a:rPr lang="en-US" altLang="ko-KR" sz="2400" dirty="0">
                <a:solidFill>
                  <a:srgbClr val="C0504D"/>
                </a:solidFill>
                <a:sym typeface="Verdana"/>
              </a:rPr>
              <a:t>)</a:t>
            </a:r>
            <a:endParaRPr lang="en-US" sz="2400" dirty="0">
              <a:solidFill>
                <a:srgbClr val="C0504D"/>
              </a:solidFill>
            </a:endParaRPr>
          </a:p>
        </p:txBody>
      </p:sp>
      <p:cxnSp>
        <p:nvCxnSpPr>
          <p:cNvPr id="11" name="Straight Arrow Connector 10"/>
          <p:cNvCxnSpPr>
            <a:endCxn id="10" idx="1"/>
          </p:cNvCxnSpPr>
          <p:nvPr/>
        </p:nvCxnSpPr>
        <p:spPr>
          <a:xfrm flipV="1">
            <a:off x="8196146" y="5218927"/>
            <a:ext cx="1471961" cy="472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238" y="2742698"/>
            <a:ext cx="2731894" cy="96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425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Optimization with constraints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46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Gradient-Based Inference (GBI)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053" y="2083790"/>
            <a:ext cx="2731894" cy="96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881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Optimization with constraints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r>
              <a:rPr lang="en-US" altLang="ko-KR" sz="2800" dirty="0">
                <a:sym typeface="Verdana"/>
              </a:rPr>
              <a:t>Gradient-Based Inference (in math)</a:t>
            </a: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47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Gradient-Based Inference (GBI)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611" y="4594040"/>
            <a:ext cx="5680290" cy="11360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053" y="2083790"/>
            <a:ext cx="2731894" cy="96237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233644" y="2101049"/>
            <a:ext cx="33524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Combinatorial problem.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233644" y="3763043"/>
            <a:ext cx="37945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Can we search faster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by changing model weights?</a:t>
            </a:r>
          </a:p>
        </p:txBody>
      </p:sp>
    </p:spTree>
    <p:extLst>
      <p:ext uri="{BB962C8B-B14F-4D97-AF65-F5344CB8AC3E}">
        <p14:creationId xmlns:p14="http://schemas.microsoft.com/office/powerpoint/2010/main" val="16585799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Optimization with constraints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r>
              <a:rPr lang="en-US" altLang="ko-KR" sz="2800" dirty="0">
                <a:sym typeface="Verdana"/>
              </a:rPr>
              <a:t>Gradient-Based Inference</a:t>
            </a: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48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Gradient-Based Inference (GBI)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185210" y="4443313"/>
            <a:ext cx="1075874" cy="72894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17" idx="1"/>
            <a:endCxn id="15" idx="7"/>
          </p:cNvCxnSpPr>
          <p:nvPr/>
        </p:nvCxnSpPr>
        <p:spPr>
          <a:xfrm flipH="1">
            <a:off x="7103526" y="4047021"/>
            <a:ext cx="2100173" cy="5030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203699" y="3569967"/>
            <a:ext cx="2134872" cy="95410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Constraint violation</a:t>
            </a:r>
            <a:endParaRPr lang="en-US" sz="2400" dirty="0"/>
          </a:p>
        </p:txBody>
      </p:sp>
      <p:sp>
        <p:nvSpPr>
          <p:cNvPr id="14" name="Oval 13"/>
          <p:cNvSpPr/>
          <p:nvPr/>
        </p:nvSpPr>
        <p:spPr>
          <a:xfrm>
            <a:off x="4653213" y="4443313"/>
            <a:ext cx="1531998" cy="72894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9203699" y="2960562"/>
            <a:ext cx="2134872" cy="52322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Likelihood</a:t>
            </a:r>
            <a:endParaRPr lang="en-US" sz="2800" dirty="0"/>
          </a:p>
        </p:txBody>
      </p:sp>
      <p:cxnSp>
        <p:nvCxnSpPr>
          <p:cNvPr id="19" name="Straight Arrow Connector 18"/>
          <p:cNvCxnSpPr>
            <a:stCxn id="18" idx="1"/>
            <a:endCxn id="14" idx="7"/>
          </p:cNvCxnSpPr>
          <p:nvPr/>
        </p:nvCxnSpPr>
        <p:spPr>
          <a:xfrm flipH="1">
            <a:off x="5960855" y="3222172"/>
            <a:ext cx="3242844" cy="13278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9746167" y="94405"/>
            <a:ext cx="2340100" cy="6585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>
                <a:solidFill>
                  <a:schemeClr val="bg1"/>
                </a:solidFill>
              </a:rPr>
              <a:t>Motivation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611" y="4594040"/>
            <a:ext cx="5680290" cy="11360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053" y="2083790"/>
            <a:ext cx="2731894" cy="96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95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Constraints?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535" y="2006403"/>
            <a:ext cx="3587288" cy="243009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944497" y="4561599"/>
            <a:ext cx="38533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A woman is talking on a cell phone.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602006" y="6162363"/>
            <a:ext cx="88616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Rohrbach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et al, Object Hallucination in Image Captioning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, EMNLP 2018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835700" y="1482065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1" dirty="0">
                <a:sym typeface="Verdana"/>
              </a:rPr>
              <a:t>Image-captioning (example 2) </a:t>
            </a:r>
          </a:p>
          <a:p>
            <a:pPr marL="0" indent="0">
              <a:buFont typeface="Arial"/>
              <a:buNone/>
            </a:pPr>
            <a:endParaRPr lang="en-US" altLang="ko-KR" sz="2800" dirty="0">
              <a:sym typeface="Verdana"/>
            </a:endParaRPr>
          </a:p>
          <a:p>
            <a:pPr marL="0" indent="0">
              <a:buFont typeface="Arial"/>
              <a:buNone/>
            </a:pPr>
            <a:endParaRPr lang="en-US" altLang="ko-KR" sz="2800" dirty="0">
              <a:sym typeface="Verdana"/>
            </a:endParaRPr>
          </a:p>
          <a:p>
            <a:pPr marL="0" indent="0">
              <a:buFont typeface="Arial"/>
              <a:buNone/>
            </a:pPr>
            <a:endParaRPr lang="en-US" altLang="ko-KR" sz="2800" dirty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90550" y="4436501"/>
            <a:ext cx="11412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Output</a:t>
            </a:r>
          </a:p>
          <a:p>
            <a:r>
              <a:rPr lang="en-US" sz="2000" b="1" dirty="0"/>
              <a:t>(caption)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794366" y="3091571"/>
            <a:ext cx="9916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Input</a:t>
            </a:r>
          </a:p>
          <a:p>
            <a:r>
              <a:rPr lang="en-US" sz="2000" b="1" dirty="0"/>
              <a:t>(image)</a:t>
            </a:r>
          </a:p>
        </p:txBody>
      </p:sp>
    </p:spTree>
    <p:extLst>
      <p:ext uri="{BB962C8B-B14F-4D97-AF65-F5344CB8AC3E}">
        <p14:creationId xmlns:p14="http://schemas.microsoft.com/office/powerpoint/2010/main" val="2980497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Optimization with constraints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r>
              <a:rPr lang="en-US" altLang="ko-KR" sz="2800" dirty="0">
                <a:sym typeface="Verdana"/>
              </a:rPr>
              <a:t>Gradient-Based Inference</a:t>
            </a: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49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Gradient-Based Inference (GBI)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185210" y="4443313"/>
            <a:ext cx="1075874" cy="72894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18" idx="1"/>
          </p:cNvCxnSpPr>
          <p:nvPr/>
        </p:nvCxnSpPr>
        <p:spPr>
          <a:xfrm flipH="1">
            <a:off x="7069849" y="3653060"/>
            <a:ext cx="2133850" cy="8861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653213" y="4443313"/>
            <a:ext cx="1531998" cy="72894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9203699" y="2960562"/>
            <a:ext cx="2134872" cy="138499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Expected</a:t>
            </a:r>
          </a:p>
          <a:p>
            <a:pPr algn="ctr"/>
            <a:r>
              <a:rPr lang="en-US" sz="2800" dirty="0"/>
              <a:t>constraint </a:t>
            </a:r>
            <a:br>
              <a:rPr lang="en-US" sz="2800" dirty="0"/>
            </a:br>
            <a:r>
              <a:rPr lang="en-US" sz="2800" dirty="0"/>
              <a:t>violation</a:t>
            </a:r>
          </a:p>
        </p:txBody>
      </p:sp>
      <p:cxnSp>
        <p:nvCxnSpPr>
          <p:cNvPr id="19" name="Straight Arrow Connector 18"/>
          <p:cNvCxnSpPr>
            <a:stCxn id="18" idx="1"/>
            <a:endCxn id="14" idx="7"/>
          </p:cNvCxnSpPr>
          <p:nvPr/>
        </p:nvCxnSpPr>
        <p:spPr>
          <a:xfrm flipH="1">
            <a:off x="5960855" y="3653060"/>
            <a:ext cx="3242844" cy="89700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9746167" y="94405"/>
            <a:ext cx="2340100" cy="6585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>
                <a:solidFill>
                  <a:schemeClr val="bg1"/>
                </a:solidFill>
              </a:rPr>
              <a:t>Motivation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611" y="4594040"/>
            <a:ext cx="5680290" cy="11360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053" y="2083790"/>
            <a:ext cx="2731894" cy="962372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7234933" y="4528066"/>
            <a:ext cx="2166975" cy="562211"/>
          </a:xfrm>
          <a:prstGeom prst="ellipse">
            <a:avLst/>
          </a:prstGeom>
          <a:noFill/>
          <a:ln w="38100" cmpd="sng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8506702" y="5556292"/>
            <a:ext cx="1921111" cy="523220"/>
          </a:xfrm>
          <a:prstGeom prst="rect">
            <a:avLst/>
          </a:prstGeom>
          <a:noFill/>
          <a:ln w="38100" cmpd="sng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/>
              <a:t>Regularizer</a:t>
            </a:r>
            <a:endParaRPr lang="en-US" sz="2800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8362895" y="5121528"/>
            <a:ext cx="1104362" cy="434764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6680352" y="2059541"/>
            <a:ext cx="544901" cy="437113"/>
          </a:xfrm>
          <a:prstGeom prst="ellipse">
            <a:avLst/>
          </a:prstGeom>
          <a:noFill/>
          <a:ln w="38100" cmpd="sng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7252580" y="2231973"/>
            <a:ext cx="1104362" cy="3207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356942" y="2014148"/>
            <a:ext cx="2610353" cy="400110"/>
          </a:xfrm>
          <a:prstGeom prst="rect">
            <a:avLst/>
          </a:prstGeom>
          <a:noFill/>
          <a:ln w="38100" cmpd="sng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/>
              <a:t>Learned model weight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850209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Optimization with constraints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r>
              <a:rPr lang="en-US" altLang="ko-KR" sz="2800" dirty="0">
                <a:sym typeface="Verdana"/>
              </a:rPr>
              <a:t>Gradient-Based Inference (in math)</a:t>
            </a: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50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Gradient-Based Inference (GBI)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611" y="4594040"/>
            <a:ext cx="5680290" cy="11360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471" y="2075681"/>
            <a:ext cx="2731894" cy="9623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234" y="2237023"/>
            <a:ext cx="3934884" cy="53402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237156" y="1560524"/>
            <a:ext cx="28376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Verdana"/>
              </a:rPr>
              <a:t>Standard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Verdana"/>
              </a:rPr>
              <a:t>Lagrangian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59806" y="3368014"/>
            <a:ext cx="4332193" cy="707886"/>
          </a:xfrm>
          <a:prstGeom prst="rect">
            <a:avLst/>
          </a:prstGeom>
          <a:noFill/>
          <a:ln w="3175" cmpd="sng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Very slow. (combinatorial)</a:t>
            </a:r>
            <a:br>
              <a:rPr lang="en-US" sz="2000" dirty="0"/>
            </a:br>
            <a:r>
              <a:rPr lang="en-US" sz="2000" dirty="0"/>
              <a:t>Especially global constraint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9293901" y="2914770"/>
            <a:ext cx="1104362" cy="434764"/>
          </a:xfrm>
          <a:prstGeom prst="straightConnector1">
            <a:avLst/>
          </a:prstGeom>
          <a:ln w="3175">
            <a:solidFill>
              <a:schemeClr val="accent2">
                <a:lumMod val="75000"/>
              </a:schemeClr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746167" y="94405"/>
            <a:ext cx="2340100" cy="6585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>
                <a:solidFill>
                  <a:schemeClr val="bg1"/>
                </a:solidFill>
              </a:rPr>
              <a:t>Motivation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4577022" y="4928621"/>
            <a:ext cx="3645598" cy="837273"/>
          </a:xfrm>
          <a:prstGeom prst="ellipse">
            <a:avLst/>
          </a:prstGeom>
          <a:noFill/>
          <a:ln w="3175" cmpd="sng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559518" y="5100223"/>
            <a:ext cx="3224849" cy="707886"/>
          </a:xfrm>
          <a:prstGeom prst="rect">
            <a:avLst/>
          </a:prstGeom>
          <a:noFill/>
          <a:ln w="3175" cmpd="sng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Greedy, beam-search relatively fast</a:t>
            </a:r>
          </a:p>
        </p:txBody>
      </p:sp>
      <p:cxnSp>
        <p:nvCxnSpPr>
          <p:cNvPr id="20" name="Straight Arrow Connector 19"/>
          <p:cNvCxnSpPr>
            <a:stCxn id="19" idx="1"/>
            <a:endCxn id="18" idx="6"/>
          </p:cNvCxnSpPr>
          <p:nvPr/>
        </p:nvCxnSpPr>
        <p:spPr>
          <a:xfrm flipH="1" flipV="1">
            <a:off x="8222620" y="5347258"/>
            <a:ext cx="336898" cy="106908"/>
          </a:xfrm>
          <a:prstGeom prst="straightConnector1">
            <a:avLst/>
          </a:prstGeom>
          <a:ln w="3175">
            <a:solidFill>
              <a:srgbClr val="92D05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7475120" y="2079163"/>
            <a:ext cx="3645598" cy="837273"/>
          </a:xfrm>
          <a:prstGeom prst="ellipse">
            <a:avLst/>
          </a:prstGeom>
          <a:noFill/>
          <a:ln w="3175" cmpd="sng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16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Optimization with constraints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r>
              <a:rPr lang="en-US" altLang="ko-KR" sz="2800" dirty="0">
                <a:sym typeface="Verdana"/>
              </a:rPr>
              <a:t>Gradient-Based Inference (in math)</a:t>
            </a: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51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Gradient-Based Inference (GBI)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611" y="4594040"/>
            <a:ext cx="5680290" cy="11360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471" y="2075681"/>
            <a:ext cx="2731894" cy="9623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234" y="2237023"/>
            <a:ext cx="3934884" cy="53402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237156" y="1560524"/>
            <a:ext cx="28376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Verdana"/>
              </a:rPr>
              <a:t>Standard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Verdana"/>
              </a:rPr>
              <a:t>Lagrangian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475120" y="2079163"/>
            <a:ext cx="3645598" cy="837273"/>
          </a:xfrm>
          <a:prstGeom prst="ellipse">
            <a:avLst/>
          </a:prstGeom>
          <a:noFill/>
          <a:ln w="3175" cmpd="sng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746167" y="94405"/>
            <a:ext cx="2340100" cy="6585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>
                <a:solidFill>
                  <a:schemeClr val="bg1"/>
                </a:solidFill>
              </a:rPr>
              <a:t>Motivation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612852" y="2985877"/>
            <a:ext cx="25216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Combinatorial problem.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99031" y="4699188"/>
            <a:ext cx="35913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Using </a:t>
            </a:r>
            <a:r>
              <a:rPr lang="en-US" b="1">
                <a:solidFill>
                  <a:srgbClr val="00B050"/>
                </a:solidFill>
              </a:rPr>
              <a:t>the two, can </a:t>
            </a:r>
            <a:r>
              <a:rPr lang="en-US" b="1" dirty="0">
                <a:solidFill>
                  <a:srgbClr val="00B050"/>
                </a:solidFill>
              </a:rPr>
              <a:t>we search faster</a:t>
            </a:r>
          </a:p>
          <a:p>
            <a:r>
              <a:rPr lang="en-US" b="1" dirty="0">
                <a:solidFill>
                  <a:srgbClr val="00B050"/>
                </a:solidFill>
              </a:rPr>
              <a:t>by changing model weights?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99031" y="4128629"/>
            <a:ext cx="4556444" cy="646331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C0504D"/>
                </a:solidFill>
                <a:sym typeface="Verdana"/>
              </a:rPr>
              <a:t>Now, with expected constraint violation, </a:t>
            </a:r>
          </a:p>
          <a:p>
            <a:r>
              <a:rPr lang="en-US" dirty="0">
                <a:solidFill>
                  <a:srgbClr val="C0504D"/>
                </a:solidFill>
                <a:sym typeface="Verdana"/>
              </a:rPr>
              <a:t>we can “reflect” global constraints.</a:t>
            </a:r>
            <a:endParaRPr lang="en-US" dirty="0">
              <a:solidFill>
                <a:srgbClr val="C0504D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2992140" y="4768481"/>
            <a:ext cx="1660544" cy="39305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2849193" y="5342282"/>
            <a:ext cx="5709796" cy="327172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6185210" y="4443313"/>
            <a:ext cx="1075874" cy="728946"/>
          </a:xfrm>
          <a:prstGeom prst="ellipse">
            <a:avLst/>
          </a:prstGeom>
          <a:noFill/>
          <a:ln w="31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653213" y="4443313"/>
            <a:ext cx="1531998" cy="728946"/>
          </a:xfrm>
          <a:prstGeom prst="ellipse">
            <a:avLst/>
          </a:prstGeom>
          <a:noFill/>
          <a:ln w="31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859806" y="3368014"/>
            <a:ext cx="4332193" cy="707886"/>
          </a:xfrm>
          <a:prstGeom prst="rect">
            <a:avLst/>
          </a:prstGeom>
          <a:noFill/>
          <a:ln w="3175" cmpd="sng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Very slow. (combinatorial)</a:t>
            </a:r>
            <a:br>
              <a:rPr lang="en-US" sz="2000" dirty="0"/>
            </a:br>
            <a:r>
              <a:rPr lang="en-US" sz="2000" dirty="0"/>
              <a:t>Especially global constraint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9293901" y="2914770"/>
            <a:ext cx="1104362" cy="434764"/>
          </a:xfrm>
          <a:prstGeom prst="straightConnector1">
            <a:avLst/>
          </a:prstGeom>
          <a:ln w="3175">
            <a:solidFill>
              <a:schemeClr val="accent2">
                <a:lumMod val="75000"/>
              </a:schemeClr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559518" y="5100223"/>
            <a:ext cx="3224849" cy="707886"/>
          </a:xfrm>
          <a:prstGeom prst="rect">
            <a:avLst/>
          </a:prstGeom>
          <a:noFill/>
          <a:ln w="3175" cmpd="sng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Greedy, beam-search relatively fast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8222620" y="5347258"/>
            <a:ext cx="336898" cy="106908"/>
          </a:xfrm>
          <a:prstGeom prst="straightConnector1">
            <a:avLst/>
          </a:prstGeom>
          <a:ln w="3175">
            <a:solidFill>
              <a:srgbClr val="92D050"/>
            </a:solidFill>
            <a:tailEnd type="arrow"/>
          </a:ln>
          <a:effectLst>
            <a:outerShdw blurRad="40000" dist="20000" dir="5400000" rotWithShape="0">
              <a:schemeClr val="accent6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4577022" y="4928621"/>
            <a:ext cx="3645598" cy="837273"/>
          </a:xfrm>
          <a:prstGeom prst="ellipse">
            <a:avLst/>
          </a:prstGeom>
          <a:noFill/>
          <a:ln w="3175" cmpd="sng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482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1835700" y="1536633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/>
              <a:t>Focus of our work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Applications &amp; constraints</a:t>
            </a:r>
          </a:p>
          <a:p>
            <a:endParaRPr lang="en-US" dirty="0"/>
          </a:p>
          <a:p>
            <a:r>
              <a:rPr lang="en-US" dirty="0"/>
              <a:t>Gradient-Based Inference formulation</a:t>
            </a:r>
          </a:p>
          <a:p>
            <a:endParaRPr lang="en-US" dirty="0"/>
          </a:p>
          <a:p>
            <a:r>
              <a:rPr lang="en-US" b="1" dirty="0">
                <a:solidFill>
                  <a:srgbClr val="0070C0"/>
                </a:solidFill>
              </a:rPr>
              <a:t>Research questions &amp; Experiments</a:t>
            </a:r>
          </a:p>
          <a:p>
            <a:endParaRPr lang="en-US" dirty="0"/>
          </a:p>
          <a:p>
            <a:r>
              <a:rPr lang="en-US" dirty="0"/>
              <a:t>Conclusion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" dirty="0"/>
              <a:t>Roadmap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196645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81319" y="1482065"/>
            <a:ext cx="10479740" cy="4555200"/>
          </a:xfrm>
        </p:spPr>
        <p:txBody>
          <a:bodyPr>
            <a:noAutofit/>
          </a:bodyPr>
          <a:lstStyle/>
          <a:p>
            <a:r>
              <a:rPr lang="en-US" sz="2800" b="1" dirty="0"/>
              <a:t>Q1.</a:t>
            </a:r>
            <a:r>
              <a:rPr lang="en-US" sz="2800" dirty="0"/>
              <a:t> Does GBI actually enforce constraints?</a:t>
            </a:r>
          </a:p>
          <a:p>
            <a:endParaRPr lang="en-US" sz="2800" dirty="0"/>
          </a:p>
          <a:p>
            <a:r>
              <a:rPr lang="en-US" sz="2800" b="1" dirty="0"/>
              <a:t>Q2.</a:t>
            </a:r>
            <a:r>
              <a:rPr lang="en-US" sz="2800" dirty="0"/>
              <a:t> Does GBI enforce constraints </a:t>
            </a:r>
            <a:br>
              <a:rPr lang="en-US" sz="2800" dirty="0"/>
            </a:br>
            <a:r>
              <a:rPr lang="en-US" sz="2800" dirty="0"/>
              <a:t>		without compromising  the quality of the system?</a:t>
            </a:r>
          </a:p>
          <a:p>
            <a:endParaRPr lang="en-US" sz="2800" b="1" dirty="0"/>
          </a:p>
          <a:p>
            <a:r>
              <a:rPr lang="en-US" sz="2800" b="1" dirty="0"/>
              <a:t>Q3. </a:t>
            </a:r>
            <a:r>
              <a:rPr lang="en-US" sz="2800" dirty="0"/>
              <a:t>Can GBI </a:t>
            </a:r>
            <a:r>
              <a:rPr lang="en-US" sz="2800" i="1" dirty="0"/>
              <a:t> </a:t>
            </a:r>
            <a:r>
              <a:rPr lang="en-US" sz="2800" dirty="0"/>
              <a:t>work over multiple baseline model?</a:t>
            </a:r>
          </a:p>
          <a:p>
            <a:endParaRPr lang="en-US" sz="2800" dirty="0"/>
          </a:p>
          <a:p>
            <a:r>
              <a:rPr lang="en-US" sz="2800" b="1" dirty="0"/>
              <a:t>Q4.</a:t>
            </a:r>
            <a:r>
              <a:rPr lang="en-US" sz="2800" dirty="0"/>
              <a:t> Performance of GBI on out-of-domain dataset?</a:t>
            </a:r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53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Research Questions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</p:spTree>
    <p:extLst>
      <p:ext uri="{BB962C8B-B14F-4D97-AF65-F5344CB8AC3E}">
        <p14:creationId xmlns:p14="http://schemas.microsoft.com/office/powerpoint/2010/main" val="13269831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81319" y="1482065"/>
            <a:ext cx="11684346" cy="4555200"/>
          </a:xfrm>
        </p:spPr>
        <p:txBody>
          <a:bodyPr>
            <a:noAutofit/>
          </a:bodyPr>
          <a:lstStyle/>
          <a:p>
            <a:r>
              <a:rPr lang="en-US" sz="2800" b="1" dirty="0"/>
              <a:t>Q1.</a:t>
            </a:r>
            <a:r>
              <a:rPr lang="en-US" sz="2800" dirty="0"/>
              <a:t> Does GBI actually </a:t>
            </a:r>
            <a:r>
              <a:rPr lang="en-US" sz="2800" b="1" i="1" dirty="0"/>
              <a:t>enforce constraints</a:t>
            </a:r>
            <a:r>
              <a:rPr lang="en-US" sz="2800" b="1" dirty="0"/>
              <a:t>?</a:t>
            </a:r>
          </a:p>
          <a:p>
            <a:endParaRPr lang="en-US" sz="2800" dirty="0"/>
          </a:p>
          <a:p>
            <a:r>
              <a:rPr lang="en-US" sz="2800" b="1" dirty="0"/>
              <a:t>Q2.</a:t>
            </a:r>
            <a:r>
              <a:rPr lang="en-US" sz="2800" dirty="0"/>
              <a:t> Does GBI enforce constraints </a:t>
            </a:r>
            <a:br>
              <a:rPr lang="en-US" sz="2800" dirty="0"/>
            </a:br>
            <a:r>
              <a:rPr lang="en-US" sz="2800" dirty="0"/>
              <a:t>		without compromising  the F1 score of the system?</a:t>
            </a:r>
          </a:p>
          <a:p>
            <a:endParaRPr lang="en-US" sz="2800" b="1" dirty="0"/>
          </a:p>
          <a:p>
            <a:r>
              <a:rPr lang="en-US" sz="2800" b="1" dirty="0"/>
              <a:t>Q3. </a:t>
            </a:r>
            <a:r>
              <a:rPr lang="en-US" sz="2800" dirty="0"/>
              <a:t>Can GBI </a:t>
            </a:r>
            <a:r>
              <a:rPr lang="en-US" sz="2800" i="1" dirty="0"/>
              <a:t> </a:t>
            </a:r>
            <a:r>
              <a:rPr lang="en-US" sz="2800" dirty="0"/>
              <a:t>generalize over multiple baseline model?</a:t>
            </a:r>
          </a:p>
          <a:p>
            <a:endParaRPr lang="en-US" sz="2800" dirty="0"/>
          </a:p>
          <a:p>
            <a:r>
              <a:rPr lang="en-US" sz="2800" b="1" dirty="0"/>
              <a:t>Q4.</a:t>
            </a:r>
            <a:r>
              <a:rPr lang="en-US" sz="2800" dirty="0"/>
              <a:t> Performance of GBI on out-of-domain dataset?</a:t>
            </a:r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54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Research Questions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</p:spTree>
    <p:extLst>
      <p:ext uri="{BB962C8B-B14F-4D97-AF65-F5344CB8AC3E}">
        <p14:creationId xmlns:p14="http://schemas.microsoft.com/office/powerpoint/2010/main" val="14573940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81319" y="1482065"/>
            <a:ext cx="11684346" cy="4555200"/>
          </a:xfrm>
        </p:spPr>
        <p:txBody>
          <a:bodyPr>
            <a:noAutofit/>
          </a:bodyPr>
          <a:lstStyle/>
          <a:p>
            <a:r>
              <a:rPr lang="en-US" sz="2800" b="1" dirty="0"/>
              <a:t>Q1.</a:t>
            </a:r>
            <a:r>
              <a:rPr lang="en-US" sz="2800" dirty="0"/>
              <a:t> Does GBI actually </a:t>
            </a:r>
            <a:r>
              <a:rPr lang="en-US" sz="2800" b="1" i="1" dirty="0"/>
              <a:t>enforce constraints</a:t>
            </a:r>
            <a:r>
              <a:rPr lang="en-US" sz="2800" b="1" dirty="0"/>
              <a:t>?</a:t>
            </a:r>
          </a:p>
          <a:p>
            <a:endParaRPr lang="en-US" sz="2800" dirty="0"/>
          </a:p>
          <a:p>
            <a:r>
              <a:rPr lang="en-US" sz="2800" b="1" dirty="0"/>
              <a:t>Q2.</a:t>
            </a:r>
            <a:r>
              <a:rPr lang="en-US" sz="2800" dirty="0"/>
              <a:t> Does </a:t>
            </a:r>
            <a:r>
              <a:rPr lang="en-US" sz="2800" b="1" dirty="0"/>
              <a:t>GBI enforce constraints </a:t>
            </a:r>
            <a:br>
              <a:rPr lang="en-US" sz="2800" dirty="0"/>
            </a:br>
            <a:r>
              <a:rPr lang="en-US" sz="2800" dirty="0"/>
              <a:t>		</a:t>
            </a:r>
            <a:r>
              <a:rPr lang="en-US" sz="2800" b="1" i="1" dirty="0"/>
              <a:t>without compromising  </a:t>
            </a:r>
            <a:r>
              <a:rPr lang="en-US" sz="2800" dirty="0"/>
              <a:t>the </a:t>
            </a:r>
            <a:r>
              <a:rPr lang="en-US" sz="2800" b="1" i="1" dirty="0"/>
              <a:t>F1 score </a:t>
            </a:r>
            <a:r>
              <a:rPr lang="en-US" sz="2800" dirty="0"/>
              <a:t>of the system?</a:t>
            </a:r>
          </a:p>
          <a:p>
            <a:endParaRPr lang="en-US" sz="2800" b="1" dirty="0"/>
          </a:p>
          <a:p>
            <a:r>
              <a:rPr lang="en-US" sz="2800" b="1" dirty="0"/>
              <a:t>Q3. </a:t>
            </a:r>
            <a:r>
              <a:rPr lang="en-US" sz="2800" dirty="0"/>
              <a:t>Can GBI </a:t>
            </a:r>
            <a:r>
              <a:rPr lang="en-US" sz="2800" i="1" dirty="0"/>
              <a:t> </a:t>
            </a:r>
            <a:r>
              <a:rPr lang="en-US" sz="2800" dirty="0"/>
              <a:t>generalize over multiple baseline model?</a:t>
            </a:r>
          </a:p>
          <a:p>
            <a:endParaRPr lang="en-US" sz="2800" dirty="0"/>
          </a:p>
          <a:p>
            <a:r>
              <a:rPr lang="en-US" sz="2800" b="1" dirty="0"/>
              <a:t>Q4.</a:t>
            </a:r>
            <a:r>
              <a:rPr lang="en-US" sz="2800" dirty="0"/>
              <a:t> Performance of GBI on out-of-domain dataset?</a:t>
            </a:r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55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Research Questions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</p:spTree>
    <p:extLst>
      <p:ext uri="{BB962C8B-B14F-4D97-AF65-F5344CB8AC3E}">
        <p14:creationId xmlns:p14="http://schemas.microsoft.com/office/powerpoint/2010/main" val="20345724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81319" y="1482065"/>
            <a:ext cx="11684346" cy="4555200"/>
          </a:xfrm>
        </p:spPr>
        <p:txBody>
          <a:bodyPr>
            <a:noAutofit/>
          </a:bodyPr>
          <a:lstStyle/>
          <a:p>
            <a:r>
              <a:rPr lang="en-US" sz="2800" b="1" dirty="0"/>
              <a:t>Q1.</a:t>
            </a:r>
            <a:r>
              <a:rPr lang="en-US" sz="2800" dirty="0"/>
              <a:t> Does GBI actually </a:t>
            </a:r>
            <a:r>
              <a:rPr lang="en-US" sz="2800" b="1" i="1" dirty="0"/>
              <a:t>enforce constraints</a:t>
            </a:r>
            <a:r>
              <a:rPr lang="en-US" sz="2800" b="1" dirty="0"/>
              <a:t>?</a:t>
            </a:r>
          </a:p>
          <a:p>
            <a:endParaRPr lang="en-US" sz="2800" dirty="0"/>
          </a:p>
          <a:p>
            <a:r>
              <a:rPr lang="en-US" sz="2800" b="1" dirty="0"/>
              <a:t>Q2.</a:t>
            </a:r>
            <a:r>
              <a:rPr lang="en-US" sz="2800" dirty="0"/>
              <a:t> Does </a:t>
            </a:r>
            <a:r>
              <a:rPr lang="en-US" sz="2800" b="1" dirty="0"/>
              <a:t>GBI enforce constraints </a:t>
            </a:r>
            <a:br>
              <a:rPr lang="en-US" sz="2800" dirty="0"/>
            </a:br>
            <a:r>
              <a:rPr lang="en-US" sz="2800" dirty="0"/>
              <a:t>		</a:t>
            </a:r>
            <a:r>
              <a:rPr lang="en-US" sz="2800" b="1" i="1" dirty="0"/>
              <a:t>without compromising  </a:t>
            </a:r>
            <a:r>
              <a:rPr lang="en-US" sz="2800" dirty="0"/>
              <a:t>the </a:t>
            </a:r>
            <a:r>
              <a:rPr lang="en-US" sz="2800" b="1" i="1" dirty="0"/>
              <a:t>F1 score </a:t>
            </a:r>
            <a:r>
              <a:rPr lang="en-US" sz="2800" dirty="0"/>
              <a:t>of the system?</a:t>
            </a:r>
          </a:p>
          <a:p>
            <a:endParaRPr lang="en-US" sz="2800" b="1" dirty="0"/>
          </a:p>
          <a:p>
            <a:r>
              <a:rPr lang="en-US" sz="2800" b="1" dirty="0"/>
              <a:t>Q3. </a:t>
            </a:r>
            <a:r>
              <a:rPr lang="en-US" sz="2800" i="1" dirty="0"/>
              <a:t>Can </a:t>
            </a:r>
            <a:r>
              <a:rPr lang="en-US" sz="2800" b="1" i="1" dirty="0"/>
              <a:t>GBI</a:t>
            </a:r>
            <a:r>
              <a:rPr lang="en-US" sz="2800" i="1" dirty="0"/>
              <a:t>  </a:t>
            </a:r>
            <a:r>
              <a:rPr lang="en-US" sz="2800" b="1" i="1" dirty="0"/>
              <a:t>generalize </a:t>
            </a:r>
            <a:r>
              <a:rPr lang="en-US" sz="2800" dirty="0"/>
              <a:t>over multiple baseline model?</a:t>
            </a:r>
          </a:p>
          <a:p>
            <a:endParaRPr lang="en-US" sz="2800" dirty="0"/>
          </a:p>
          <a:p>
            <a:r>
              <a:rPr lang="en-US" sz="2800" b="1" dirty="0"/>
              <a:t>Q4.</a:t>
            </a:r>
            <a:r>
              <a:rPr lang="en-US" sz="2800" dirty="0"/>
              <a:t> Performance of GBI on out-of-domain dataset?</a:t>
            </a:r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56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Research Questions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</p:spTree>
    <p:extLst>
      <p:ext uri="{BB962C8B-B14F-4D97-AF65-F5344CB8AC3E}">
        <p14:creationId xmlns:p14="http://schemas.microsoft.com/office/powerpoint/2010/main" val="13524376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81319" y="1482065"/>
            <a:ext cx="11684346" cy="4555200"/>
          </a:xfrm>
        </p:spPr>
        <p:txBody>
          <a:bodyPr>
            <a:noAutofit/>
          </a:bodyPr>
          <a:lstStyle/>
          <a:p>
            <a:r>
              <a:rPr lang="en-US" sz="2800" b="1" dirty="0"/>
              <a:t>Q1.</a:t>
            </a:r>
            <a:r>
              <a:rPr lang="en-US" sz="2800" dirty="0"/>
              <a:t> Does GBI actually </a:t>
            </a:r>
            <a:r>
              <a:rPr lang="en-US" sz="2800" b="1" i="1" dirty="0"/>
              <a:t>enforce constraints</a:t>
            </a:r>
            <a:r>
              <a:rPr lang="en-US" sz="2800" b="1" dirty="0"/>
              <a:t>?</a:t>
            </a:r>
          </a:p>
          <a:p>
            <a:endParaRPr lang="en-US" sz="2800" dirty="0"/>
          </a:p>
          <a:p>
            <a:r>
              <a:rPr lang="en-US" sz="2800" b="1" dirty="0"/>
              <a:t>Q2.</a:t>
            </a:r>
            <a:r>
              <a:rPr lang="en-US" sz="2800" dirty="0"/>
              <a:t> Does </a:t>
            </a:r>
            <a:r>
              <a:rPr lang="en-US" sz="2800" b="1" dirty="0"/>
              <a:t>GBI enforce constraints </a:t>
            </a:r>
            <a:br>
              <a:rPr lang="en-US" sz="2800" dirty="0"/>
            </a:br>
            <a:r>
              <a:rPr lang="en-US" sz="2800" dirty="0"/>
              <a:t>		</a:t>
            </a:r>
            <a:r>
              <a:rPr lang="en-US" sz="2800" b="1" i="1" dirty="0"/>
              <a:t>without compromising  </a:t>
            </a:r>
            <a:r>
              <a:rPr lang="en-US" sz="2800" dirty="0"/>
              <a:t>the </a:t>
            </a:r>
            <a:r>
              <a:rPr lang="en-US" sz="2800" b="1" i="1" dirty="0"/>
              <a:t>F1 score </a:t>
            </a:r>
            <a:r>
              <a:rPr lang="en-US" sz="2800" dirty="0"/>
              <a:t>of the system?</a:t>
            </a:r>
          </a:p>
          <a:p>
            <a:endParaRPr lang="en-US" sz="2800" b="1" dirty="0"/>
          </a:p>
          <a:p>
            <a:r>
              <a:rPr lang="en-US" sz="2800" b="1" dirty="0"/>
              <a:t>Q3. </a:t>
            </a:r>
            <a:r>
              <a:rPr lang="en-US" sz="2800" i="1" dirty="0"/>
              <a:t>Can </a:t>
            </a:r>
            <a:r>
              <a:rPr lang="en-US" sz="2800" b="1" i="1" dirty="0"/>
              <a:t>GBI</a:t>
            </a:r>
            <a:r>
              <a:rPr lang="en-US" sz="2800" i="1" dirty="0"/>
              <a:t>  </a:t>
            </a:r>
            <a:r>
              <a:rPr lang="en-US" sz="2800" b="1" i="1" dirty="0"/>
              <a:t>generalize </a:t>
            </a:r>
            <a:r>
              <a:rPr lang="en-US" sz="2800" dirty="0"/>
              <a:t>over multiple baseline model?</a:t>
            </a:r>
          </a:p>
          <a:p>
            <a:endParaRPr lang="en-US" sz="2800" dirty="0"/>
          </a:p>
          <a:p>
            <a:r>
              <a:rPr lang="en-US" sz="2800" b="1" dirty="0"/>
              <a:t>Q4.</a:t>
            </a:r>
            <a:r>
              <a:rPr lang="en-US" sz="2800" dirty="0"/>
              <a:t> How is the performance of </a:t>
            </a:r>
            <a:r>
              <a:rPr lang="en-US" sz="2800" b="1" i="1" dirty="0"/>
              <a:t>GBI on out-of-domain </a:t>
            </a:r>
            <a:r>
              <a:rPr lang="en-US" sz="2800" dirty="0"/>
              <a:t>dataset?</a:t>
            </a:r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57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Research Questions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</p:spTree>
    <p:extLst>
      <p:ext uri="{BB962C8B-B14F-4D97-AF65-F5344CB8AC3E}">
        <p14:creationId xmlns:p14="http://schemas.microsoft.com/office/powerpoint/2010/main" val="6927241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58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Back to SRL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285620" y="2768165"/>
            <a:ext cx="5036093" cy="579581"/>
          </a:xfrm>
          <a:prstGeom prst="rect">
            <a:avLst/>
          </a:prstGeom>
          <a:solidFill>
            <a:srgbClr val="00000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/>
              <a:t>SRL</a:t>
            </a:r>
          </a:p>
        </p:txBody>
      </p:sp>
      <p:sp>
        <p:nvSpPr>
          <p:cNvPr id="43" name="Right Arrow 42"/>
          <p:cNvSpPr/>
          <p:nvPr/>
        </p:nvSpPr>
        <p:spPr>
          <a:xfrm rot="16200000">
            <a:off x="2898333" y="3452953"/>
            <a:ext cx="734028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5400000">
            <a:off x="6154607" y="3499146"/>
            <a:ext cx="734028" cy="481978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864756" y="4146288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Y</a:t>
            </a:r>
            <a:r>
              <a:rPr lang="en-US" sz="2400" dirty="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66391" y="4135725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15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ym typeface="Verdana"/>
              </a:rPr>
              <a:t>Revisiting </a:t>
            </a:r>
            <a:r>
              <a:rPr lang="en-US" altLang="ko-KR" sz="2800" i="1" dirty="0">
                <a:sym typeface="Verdana"/>
              </a:rPr>
              <a:t>Semantic Role Labeling (SRL)</a:t>
            </a:r>
          </a:p>
          <a:p>
            <a:pPr lvl="1"/>
            <a:r>
              <a:rPr lang="en-US" altLang="ko-KR" sz="2000" dirty="0">
                <a:sym typeface="Verdana"/>
              </a:rPr>
              <a:t>Finding ( Agent (arg0), Patient (arg1) ) given verb</a:t>
            </a:r>
            <a:endParaRPr lang="en-US" altLang="ko-KR" sz="1800" dirty="0">
              <a:sym typeface="Verdana"/>
            </a:endParaRPr>
          </a:p>
          <a:p>
            <a:pPr lvl="1"/>
            <a:endParaRPr lang="en-US" altLang="ko-KR" sz="2000" dirty="0">
              <a:sym typeface="Verdan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45299" y="4654629"/>
            <a:ext cx="2040095" cy="6774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“He walked 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in the park”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57876" y="4622048"/>
            <a:ext cx="2040095" cy="11812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VERB 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walked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ARG0 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He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LOC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in the park</a:t>
            </a:r>
          </a:p>
          <a:p>
            <a:pPr>
              <a:lnSpc>
                <a:spcPct val="90000"/>
              </a:lnSpc>
            </a:pP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981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b="1" dirty="0">
                <a:sym typeface="Verdana"/>
              </a:rPr>
              <a:t>Image-captioning (example 2) </a:t>
            </a:r>
          </a:p>
          <a:p>
            <a:pPr marL="0" indent="0">
              <a:buNone/>
            </a:pPr>
            <a:endParaRPr lang="en-US" altLang="ko-KR" sz="2800" dirty="0">
              <a:sym typeface="Verdana"/>
            </a:endParaRPr>
          </a:p>
          <a:p>
            <a:pPr marL="0" indent="0">
              <a:buNone/>
            </a:pPr>
            <a:endParaRPr lang="en-US" altLang="ko-KR" sz="2800" dirty="0">
              <a:sym typeface="Verdana"/>
            </a:endParaRPr>
          </a:p>
          <a:p>
            <a:pPr marL="0" indent="0">
              <a:buNone/>
            </a:pPr>
            <a:endParaRPr lang="en-US" altLang="ko-KR" sz="2800" dirty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Constraints?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02006" y="6162363"/>
            <a:ext cx="88616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Rohrbach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et al, Object Hallucination in Image Captioning, EMNLP 2018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535" y="2006403"/>
            <a:ext cx="3587288" cy="243009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44497" y="4966477"/>
            <a:ext cx="63235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A woman is talking on a cell phone while sitting on </a:t>
            </a:r>
            <a:r>
              <a:rPr lang="en-US" sz="2000" dirty="0">
                <a:solidFill>
                  <a:srgbClr val="FF0000"/>
                </a:solidFill>
              </a:rPr>
              <a:t>a bench</a:t>
            </a:r>
            <a:r>
              <a:rPr lang="en-US" sz="2000" dirty="0"/>
              <a:t>.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44497" y="4567237"/>
            <a:ext cx="38533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A woman is talking on a cell phone.</a:t>
            </a:r>
          </a:p>
        </p:txBody>
      </p:sp>
      <p:sp>
        <p:nvSpPr>
          <p:cNvPr id="8" name="Rectangle 7"/>
          <p:cNvSpPr/>
          <p:nvPr/>
        </p:nvSpPr>
        <p:spPr>
          <a:xfrm>
            <a:off x="2602006" y="4567237"/>
            <a:ext cx="11412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Output</a:t>
            </a:r>
          </a:p>
          <a:p>
            <a:r>
              <a:rPr lang="en-US" sz="2000" b="1" dirty="0"/>
              <a:t>(caption)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794366" y="3091571"/>
            <a:ext cx="9916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Input</a:t>
            </a:r>
          </a:p>
          <a:p>
            <a:r>
              <a:rPr lang="en-US" sz="2000" b="1" dirty="0"/>
              <a:t>(image)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602775" y="3055155"/>
            <a:ext cx="2607765" cy="46166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Constraint violating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3944497" y="5302251"/>
            <a:ext cx="34182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A woman is talking to a mouth.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44497" y="5637155"/>
            <a:ext cx="32378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A woman is talking to a </a:t>
            </a:r>
            <a:r>
              <a:rPr lang="en-US" sz="2000" dirty="0">
                <a:solidFill>
                  <a:srgbClr val="FF0000"/>
                </a:solidFill>
              </a:rPr>
              <a:t>pizza</a:t>
            </a:r>
            <a:r>
              <a:rPr lang="en-US" sz="2000" dirty="0"/>
              <a:t>.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314414" y="3531812"/>
            <a:ext cx="39277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ym typeface="Verdana"/>
              </a:rPr>
              <a:t>If </a:t>
            </a:r>
            <a:r>
              <a:rPr lang="en-US" altLang="ko-KR" sz="2000" b="1">
                <a:sym typeface="Verdana"/>
              </a:rPr>
              <a:t>an entity/object </a:t>
            </a:r>
            <a:r>
              <a:rPr lang="en-US" altLang="ko-KR" sz="2000" b="1" dirty="0">
                <a:sym typeface="Verdana"/>
              </a:rPr>
              <a:t>not present </a:t>
            </a:r>
            <a:r>
              <a:rPr lang="en-US" altLang="ko-KR" sz="2000" b="1">
                <a:sym typeface="Verdana"/>
              </a:rPr>
              <a:t>in </a:t>
            </a:r>
            <a:br>
              <a:rPr lang="en-US" altLang="ko-KR" sz="2000" b="1">
                <a:sym typeface="Verdana"/>
              </a:rPr>
            </a:br>
            <a:r>
              <a:rPr lang="en-US" altLang="ko-KR" sz="2000" b="1">
                <a:sym typeface="Verdana"/>
              </a:rPr>
              <a:t>the picture appears </a:t>
            </a:r>
            <a:r>
              <a:rPr lang="en-US" altLang="ko-KR" sz="2000" b="1" dirty="0">
                <a:sym typeface="Verdana"/>
              </a:rPr>
              <a:t>on the caption.</a:t>
            </a:r>
          </a:p>
        </p:txBody>
      </p:sp>
    </p:spTree>
    <p:extLst>
      <p:ext uri="{BB962C8B-B14F-4D97-AF65-F5344CB8AC3E}">
        <p14:creationId xmlns:p14="http://schemas.microsoft.com/office/powerpoint/2010/main" val="14643606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Syntactic constraint on SRL</a:t>
            </a:r>
            <a:endParaRPr lang="e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59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700" y="1482065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sz="2400" dirty="0">
              <a:sym typeface="Verdan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4651" y="2722679"/>
            <a:ext cx="2040095" cy="6774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“He walked 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in the park”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75422" y="2165713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84144" y="3013840"/>
            <a:ext cx="37508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(He), (walked), (in the park), </a:t>
            </a:r>
          </a:p>
          <a:p>
            <a:r>
              <a:rPr lang="en-US" sz="2400" dirty="0"/>
              <a:t>(walked in the park),</a:t>
            </a:r>
            <a:br>
              <a:rPr lang="en-US" sz="2400" dirty="0"/>
            </a:br>
            <a:r>
              <a:rPr lang="en-US" sz="2400" dirty="0"/>
              <a:t>(He walked in the park)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35144" y="2543926"/>
            <a:ext cx="315503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Possible span candidate</a:t>
            </a:r>
          </a:p>
        </p:txBody>
      </p:sp>
      <p:sp>
        <p:nvSpPr>
          <p:cNvPr id="29" name="Left Brace 28"/>
          <p:cNvSpPr/>
          <p:nvPr/>
        </p:nvSpPr>
        <p:spPr>
          <a:xfrm rot="10800000">
            <a:off x="10100936" y="2927559"/>
            <a:ext cx="294906" cy="13991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1"/>
          <p:cNvSpPr txBox="1">
            <a:spLocks/>
          </p:cNvSpPr>
          <p:nvPr/>
        </p:nvSpPr>
        <p:spPr>
          <a:xfrm>
            <a:off x="1835699" y="1488789"/>
            <a:ext cx="10192509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ym typeface="Verdana"/>
              </a:rPr>
              <a:t>Given syntax tree, span candidates were </a:t>
            </a:r>
            <a:r>
              <a:rPr lang="en-US" altLang="ko-KR" sz="2800" b="1" i="1" dirty="0">
                <a:sym typeface="Verdana"/>
              </a:rPr>
              <a:t>limited </a:t>
            </a:r>
            <a:r>
              <a:rPr lang="en-US" altLang="ko-KR" sz="2800" dirty="0">
                <a:sym typeface="Verdana"/>
              </a:rPr>
              <a:t>by syntactic information</a:t>
            </a:r>
            <a:r>
              <a:rPr lang="en-US" altLang="ko-KR" sz="2800" b="1" i="1" dirty="0">
                <a:sym typeface="Verdana"/>
              </a:rPr>
              <a:t>.</a:t>
            </a:r>
            <a:endParaRPr lang="en-US" altLang="ko-KR" sz="2400" b="1" i="1" dirty="0">
              <a:sym typeface="Verdana"/>
            </a:endParaRPr>
          </a:p>
        </p:txBody>
      </p:sp>
      <p:sp>
        <p:nvSpPr>
          <p:cNvPr id="4" name="AutoShape 2" descr="data:image/png;base64,iVBORw0KGgoAAAANSUhEUgAAAMoAAAC2CAYAAACYhRISAAAeOUlEQVR4Xu1dCZiN5fu+kZnsRjOEBmOIZIls2bMvP7RY+iVRErIXyZJooZRs5YcxIdHCX1qGZB9ZCjEkY0tR9kiyb//rfr/eM+d8znDOnPU753muy2Vmzve97/vd73uf53ne7/ueO9P169evQ0wQEARuikAmIYqsEEHg1ggIUW6NkRwhCECIIotAEHABASGKCyDJIYKAEEXWgCDgAgJCFBdAkkMEASGKrAFBwAUEhCgugCSHCAJCFFkDgoALCAhRXABJDhEEhCiyBgQBFxAQorgAkhwiCAhRZA0IAi4gIERxASQ5RBAIe6IcPgxcvQpkzQrkzw9kyiSLQhC4EYGwJcr27cBjjwE//5wGSq5cQGIi0KaNEEbI4ohAWBLl11+BuDgDiFdeAapXB3buBJ5/3vjbrFnAk0/KUhEE0hAIS6LMnQt06AAkJwO1a6eBQS9TvjzQsiXw+edAliyyVAQBA4GwIwpffO7aFfjqK2D3biBPHsel0LMnkJICLFsG3H67LBNBIEyJwsueORN46imgXTtgyBCgVCkhhRDi5giEnUchHMePA/XqOSbyTZoAzZsDDRsCZcrIshEEJJlXCFy5AmzcCKxcaYRhGzakATNqFDB4sCwVQSDMk/lz54CICOC229KAOH0aWLcO6NUL+OUXYNcu4O67ZakIAmGao5w9a+xsNWgATJt24zKYPx9o29bwNpUryzIRBMKUKBcuANWqAUeOGB4kPt5xKbz5phF2bd4MVKoky0QQCFOi8LIXLgQeftgAgHfiK1YE+CjLJ58As2cb91ZWrHAMzWTBhDcCYbnrxSn/+mugSxfg2DHHBTBoEDBwIHDHHeG9MOTqZdfLhsClS8DBg8Dly8ZDkQUKADlzyhIRBG5EIGw9iiwGQcAdBIQo7qAlx4YtAkKUsJ16uXB3EBCiuIOWHBu2CIQtUapXr47vv//eNvHNmzeH/henX1YJ22UhF25GIGyIsmnTJtSpUwfnz593wCBnzpw4c+YMFi1aZPsXGRlpI00D3sIXC3sEQpooZcuWxY4dOxwmOVOmTGjWrBmSkpLSnfzU1FQbadasWWMjTYsWLVCoUKGwXzThCEBIESUxMRHPPfccLvEGiZ1FRUXh5MmTGZpftqW9DckVExNjI06tWrUy1KacZD0ELE+UYsWK4bfffnNAPnPmzOjYsSNm8g0tL1tKSoqNOPzZPreJjo72cm/SXLAgYDmiDB8+HKNGjcJV1hiyswIFCuAIn3T0o5lzG24CkDgM0apUqeLHkUhXvkbAEkS58847cfToUQcssmTJgiFDhuDVV1/1NUYut79x40blbRii7d+/38Hb5GItJDHLIhCUROncuTNmz56Na9euOQBbtGhR/MpaQxawEydOOOykVahQwUYc/ixmLQSChij58uXDqVOnHNCLiIjA5MmT0YWP+VrcvvvuOxtxjh8/bgvRGKrxOsWCG4GAEYVx/OLFi3Gd9YPs7N5778VPP/0U3Kh5OLpDhw7ZQjSGarVr17Z5m9KlS3vYupzuCwT8ShTG6f/884/DdWTLlg3JycmoHMbv3S5fvtzmbS5evOiQ2/hi0qVN9xHwG1F4o09btWrVsMG+7In74w7ZM7gJoO/bVK1aFa+w5qtYwBHwG1ECfqUyAEHAAwSEKB6AJ6eGDwJClPCZa7lSDxAQongAnpwaPggIUcJnruVKPUBAiOIBeHJq+CDgMVH27DFq9BYvbuiKmMv9vPQSMG8esHUrwMed+Ptbb90IMMucsqYW5eIyZw7dCeD91U6dgCVLgE2bgNhYx2vl5889B0yZAvBVmuzZ09TBzKhQ52XoUKBo0dDFK1iuzGtE4QWNHZsm76YvkMI8rOebmgpERQH8ffJkgDILWsSH9YD1e1TO2ggWsLw1Dq3P8uGHQMeOjq1SkqJsWSBvXoAPKPDRNn4R8UumWbO0Y1etMor3UaCVx8XEeGt00o4zBLxKFHZgrgLfpw/w6adpRNG/0xPlzp02pL17DfLwnSt+k9p/FmpT9/vvhidxJoH35ZdA69bAe+8ZXyraYyckAM88k4YEPc+77wIDBgDmz0INr2C4Hq8RhYuc4QQnf8GCtLq96RFFexh7EBiWzZiRRqpgAMgXY+AiZ8X8b781vEGRIkYv/PvTTxuKYPv2GeGsJoomjv14NOGcfeaLcYdzm14jypYtRpFr5h8MtR591IDVGVEoJErPw/hbG6vMU+2KC8MZiUJtkhYtAlq0AOzDrxMngHvvNarta7HV9DwK8Vi82FAJE6L4fnV4jShM1vnNqB9+ZfjEN2PNOQqJM2mSUUWecTiNOQrlFqj5zgLZY8b4/sID3QPfKCBW9qTQ5OEXTvv2xgg1UfjFw00A1kmmceNEv7OmvU+grymU+/caUbTwjpZU0AvemUchUZwZ1a7okew9TSiD/+KLxu4WF32xYkbYRbLYJ+eaKM5wYIJPWb26dUMZpeC4Nq8ThXE2tUe++AJgOEbi/O9/Nybza9caOzbUUqRR090sZR0cEPluFBQyqlkT+PhjY0eLu1vM8Zic64etNVGoK9m7t7HZoY0bHvbyer4bqbTsdaIQUm5pstgiFav48h41EXXeYfYw4TwFDDmrVgWqVzcIwi+Y5cuB+vXTULlZjhLO2Pn72n1CFF7E1KlA9+7G5dx1F7Btm3EfRYjiOMVaCk/jxDzNvg7FzXa9/L1Ywrk/nxGFSSfDCuYuDLHsbzja34AMZ/B57Tt3punaDx8OjBzpiIgQJThWiNeI4kwcdPt2Q4GX9wPsH2GZMyfNwwQHDIEbBXO0Ro0A3mknRuYCLTqMnT7dkNITCwwCHhMlMMOWXgUB/yIgRPEv3tKbRREQolh04mTY/kVAiOJfvKU3iyIgRLHoxMmw/YuA34jCul7mqpD+vVTr9MbK/Mf4sgn4/FwRdOjQQVXwFwscAkKUwGHv0HOZMmWwkzdV/rUcOXKoqpp9+vTBvHnzlKRFiRIlwALmQ/lao5hfERCi+BVux85YoJv1l7VlzZoVCQkJ6MTHhE32119/YcCAAVi4cKFSD7vnnnvw7LPPom/fvgG8gvDpWoji57k2CyFlRB2MCmODBw9WpVcpZkQZiV69euFpPn4s5hMEhCg+gdWxUQoMsWI9C3Bro3z3+vXrPe5927Ztqj7xsmXLcOHCBVXsvH///mjXrp3HbUsDaQgIUXy4GiiyypBJGxNzs96kN7unBsvrr7+O1atXKxGmGjVqYNCgQWjatKk3uwnLtoQoXp52qoIdOHDA1mrevHlvEEjycpdOm2NYNmbMGOW1KONXt25dDBs2DDX5pKqY2wgIUdyG7MYTHnjgAQcZi8jISFCfPlgETz/99FOMGzcOmzZtAvVoGjVqpLQvy7IukphLCAhRXILpxoPMOpPBKL7q7NKmT5+O999/H8xtcufOrUSLRo8ere7XiKWPgBDFjdUxa9YsdO3aFZd1hQfwFd5mavfJijZ+/HhMmzZN3b+Jjo7GQw89hLFjxyoCiTkiIERxYUXkzJkTZ/ne7r/Gexg/81XEEDJuAsycORP79u1DwYIF0bZtW0yYMCGErtCzSxGi3AI/hlTcQcqfP/8NWveeQR+8Z/MezZw5cxAfH4+VK1cG70D9ODK/EcWP1yRdCQJeR0CI4nVIpcFQRECIEoqzKtfkdQSEKF6HVBoMRQSEKKE4q3JNXkdAiOJ1SKXBUETAK0QZv2E8+i/pj9WdV6NO0ToOOJ29fBYF3ymIUtGlsOGZDciSKUvQ4shaySwDO3q0IaFnNhbPLlcOYDHxiRPT6gMH7QWlMzBKbNSpYxQnNBtrIA8bBtSoYXyi64o5ayqcpPG8QpS3172NF5e+iKTHk9C8ZHMHTP+59A8Kji2I/DnyY1evXbgt821Bu67+/huoWNEYni7YZz9YylFQZ5KqWKwVbFUjUe6/35DZoKCRLgjOZzk3bDCuKjkZqF07TXYi3KXx/EKUQmMLITZPLLb12BbUHoULZMQIo6wpXxVh8WxtXFzUMjlyxPpCR/paKJJK1QFNFF4rVcConkbRWVb0pPYKq+yHuzReQIhyHdfxRvIbYMh26sIp1C1aFyPqjbghbAvEN7YOv+g5WEBbmw67KL3AsMvKpolCIaO5cw3JDW18jK1yZUNpmKpfVCIgUcJdGs+rRJn10Cy0vbctLl5Je5Pv9MXTKDu5LIrkKaI8SuZMmVHrg1pYd3AdCucqjIoFK+Lr3V+reVr42EK0LtU6oGuQLyEy5PjzT8fwa9w4Q/HY7GkCOtgMdq6JUqaMQRR7j6JzEoaW1LZJz6Ow63CSxvMqUW42b8WjimN3791YmLoQbT5rg95Ve2NCswnIhExIOZqC6tOro1CuQkGRx1D4iFrvmhQ6+SV56FmyZcvgCg2S0+zDSEqZa6IcPmzI3bFSks7DRBrPmDSvEqVkvpJoHN8Y56+cNxpHJnDX65OfPkGZmDJI6ZGClnNb4pu93yjvUaFABVy4cgE5I3Ki5cct8dOxn3Cg/wEUzFkwoEuK36IlShiJO8MvHXaltxsW0MFmoHNNFGrWODNWzmedChJIpPF8QJRlTy5Dg7gGDthfvHoRMWNiVDJPotSfWR9rDqxxOkHcEQsGoly7BjzyCEDZCpbaoofp1w+ggCvDFaubJgp3sug5SAhKCtIiI4EcOdKuUKTxfECU9LaH9a6XPVF4bNG8RXHt+jU1EuY1V65dQdXCVVUeE2ij2BG3ThmHU4CVSS41TEJBM9E+mad+ZOabwC3SeAEgCpP5nkk9MXXzVCzusBhNSxjVQa5ev4rS75XG3xf/xu/P/46smbMGmidqG5iiPv9WNsWsWcCTTwZ8WF4ZQEaIEu5a9l7NUVy54fjrX7+i5KSSymuMbTwW8fniMXLVSGw+vBkDagzA243e9spi8LQRhiKM02fONDQVGXbFxnraanCcr284xscbO1uueBQhihcqZ+s788ufXI76cXaStgB4Z56hl/0jLCt/XYnmc5qrRF5bpwqdkNg6MahuSK5eDdSrZxCGN9xutqCCgwKujULv4pEovKl4s+sSaTwvhl6uTY/jUZevXca+k/sQeVsk8t6eF1G3R2WkGTlHEPALAl4JvfwyUulEEAggAkKUAIIvXVsHASGKdeZKRhpABIQoAQRfurYOAkKUW8wV9UtY1yvcjDWKKVNRqFAhVUc5Li4u3CBwuF4hyi2mP9y0J0kQ6qyw0Dj/L1myJPbu3YuYmBjMnz8fdfhqZBiaEEWIohAwE8QMS/ny5bF9+3bkyZMHU6dORfv27cOKLkKUMCfKrQhihofiRNRcyZ49u1IqDhcNSSFKmBLFXYKYYWrSpAmWLl2KiIgIJcLKIt+hbEKUMCOKpwQxw8UQjLkLNz26dOmCKVOmhCRfhChhQhRvE8QMW/fu3ZGYmKh2CNu0aQOqfIWSCVFCnCi+JogZPupEvvPOO7h06ZKSwFuyZElI8EWIEqJE8TdBzDBShGjIkCE4d+4cqHG5bt06SxNGiBJiRAk0QcxwMgTr1q0bTp8+jXLlyintSCuaECVEiBJsBDHDmpycrHKX48ePo0SJEtjDd4wtZEKUW0yWFR5hIUn4/h3vpAe77d+/H7Vr10bWrFnBn61iQhSrzJSMM6AICFECCr90bhUEhChWmSkZZ0AREKIEFH7p3CoICFGsMlMyzoAiIEQJKPzSuVUQEKKYZkpL6XWr3E0V42PNsuErh6sKlndku8Nr86qVyPpW64vX67v35C3rBbd2oo7BQn1DhwLUcMme3WtDdashXYK1eHEgJQXImdPxdEr+zZuXJqnB31my1mzlyxtF0iloFAz11IQophnSC7jzfZ0xqdkkRZQhy4d4vXi4uR93VqOui8zFRDEgbZ99ZvxEfZcVKwJTJ9m++v3YsYamjL317Alw/KmpQFQUwN8pPUGVrzx5jCPPngWSkoyfnbXhDlbeOlaI4iJRDvY/iDtz3ukt3MEq/9FjoqEJ6U7DmijUmWR9ZG1nzgD//a+xyMyfudO+J8eaZSJ27TIUu7T16QPwwWJNFP07z8udO+24vXsN8ly6ZJSztf/Mk/Fl9FxLE4WqXT0X9VQ1jFnKlZJ3g5cNVrISia0SUTq6tPpbv2/64a8Lf+GD1h+omseJPybirbVvYe/JvcgVkQuP3PMIRjUYpYSM0vMomijnLp9Dj6Qe2HpkKxJaJqjq+3+e/xPPL3kec7fPRbbbsinB17cavYWieYra5oXHP/3F0/jl1C+qvGy/6v3w7FfP4qn7nsLEZu5p3WmiUNWXMnL2psMyZ59ldJG4c54mChc5HxymcteCBWneLT2iaOLY98WwbMaM4NDMtDRRWNi78rTKeLzc45jzyBwlWkSp7jOXzqjFR1Wv4+eOo8i4IqhXrB4WdViEqZumqoVOLZYnyj+B9QfXY9efu0BFMKoWsx4yVYzNodfhFw4jd2RuVEmogm1Ht6FX1V6Y0HQCjp09poqOk2CVC1VGZJZIrD24VrWf2isV8VHx2HRokzqPdn/B+7Hj+A5b3WWOMaNEceY1XnnFUM0KNFGohfnJJ0b+QWI/+qhBAWdEoVYkPY99XsWncRo2NISMnJHIHfJ641hLE+XS1Uu46927wEopTLZTT6Si/P/KK1yalWiGpA5JWPbLMjSe3RgfP/ox2pdtr/Qk+a1+dMBRtfBpLea2wLf7vlV5CD2MmShM5rd026JUweiFXqr1EkY3GK3O7bywM2alzMJHj3yEDuU6qL99sOUDdPmyiyITSUDZvR/++AGftf0Mbcu0VV7u4U8exhe7vlBkzihRhg835L5ZTenKFWDRIih5CibSgZLQ0x6FJC5SJC2HYvgUHW3kJPY5CokzaRKQmAjkzWssaeYoVDqjvPfAgQBlywNtliYKwWP4MmPrDBx64RC+SP0CXb/qqnan6F1ODTqF15Jfw5i1Y2zJODVYDv9zWMnhHTx9EPtO7cOgpYNw9OxRMLzi381EeXHpi7Z5erDYg1jRaYUxof96MOYbKd1TVFhHElAUqdr0aiqU2/zsZsSOi0WlgpWwqvMqJddHY78lJpbwiCjOFk+VKgCT+mLFArO0NFG0R6OsxMMPpy14Zx6FRHFmvXoZHilQO3j2Y7I8UegJmnzUBF/99yvM3jYb1F/hlmuHBR3UIiWRGE5R7StLpizqW/yx+Y85SE4QEIZKrhAlJnsM9vfbjxxZc9gkLRjqObP8OfIj+alk5cWYk9hrv2iSdbqvk9pdc8d0jvLNN0CtWgCVjLXly+dOS94/1kwU6syQKNSzZzhG4lDqz5zMr10L5M9veEYaJb31Lpj3R+l+i5YnCpN0egDmIGsPrEXf6n3Rp1of5H87v8pB5v88Hy/XeRlDag9RCT2/3Umc95q/hwfuegB333E3Xlr2Et7f+P5NiUJpcOZEE7+fiK6VumJay2m29iip9/0z36sQUNvZS2eRIyKHEm6NmxCHWkVqqRxJexSdO7GtjIZemzcDlSq5P+m+PMNMFPalNVY41ogIQ7veTJRgyENuhovlicJQh6JEVBqmUXCV4VGp90qpfILhED3LfXfeh/W/r0eNxBqKSEzEaZTFY55z8vxJFb4xGXeWzJ948YTySBRFogdZ89Qa1Iitofo5cPoA/nj+D0Rnj1Zt8vf4ifFod287RShuMFAP5vjA4yq0o43fMB79l/T3KPQKVMJ+swXljCg8fupUoHt348y77gL4oiPvo5hDMV+S2JO2LU8UXvyUTVPUTlZElgjbguXv/DtDJSb6/Ex7H3oAbu1SxGjgtwPxx5k/FKE+fPhDtC7V2ilRtFrx/+38P7T5rI2tXXoshnkUQprcYrKSDu+zuI8Ky+hBuKkwcvVIjFg1ArG5YzHlP1Pw4+Ef8fLKl9W8eZLMW4koFIutWdPYjWOIZX/D0T6592Qx+/LckCAKE2OKpdJrbHhmg/rm17mLDpM0iLx/wlBLG7drW9zdAq+uflV925NUse/Gwv4RlmErhilvw00CerAWc1pg8d7FKueg7uS4DePUfRR7I2l6VO6h/sRzun7ZFYlbEm2HkEBsg2Hhqw++6tYc63slgbqp6IpHcRYWUo6cTxNwV45j5yM3vFdCeTztYdwCwo8HhwRR3MXrxLkTaueLknj8lqcxZ2BCn1GJPO6mHTpzSHmpwrkKKw9mtt9O/4bzl88jV2QudYyYdRAIS6JYZ3pkpMGCgBAlWGZCxhHUCAhRgnp6ZHDBgoAQJVhmQsYR1AgIUYJ6elwbHGtkXeb+q4UsKioKp06dssyIhSiWmar0B2pF+TyrjVmIIkQJCAJClIDAHt6dWm3RcbasNmbxKCHAMastOiFKCCw6K16CEMX3syYexfcY+7wHIYrPIYYQxfcY+7wHIYrPIRai+B5i3/cgRPEDxtepQCNmaQSEKL6fPgm9fI+xz3sQovgcYgm9fA+x73uQR1h8j7F4FN9jLD2EAAJClBCYRLkE3yMgRPE9xtJDCCAgRAmBSZRL8D0CQhTfYyw9hAACQpQQmES5BN8jIETxPcZe60FXxWRxcV1L2VuNs5Ll73//biu1pHViulfu7lAz2Vv9+aodX0kJClF8NWM+aJdEoYQEC5GzhCvrkHnLKMpU84Oa+Lz953io9EM3CCp5qx9ft+MrKUEhiq9nzgftkzC62Le3mqc4UoUpFVTt5gZxDWxE6XZ/N7zT+B1vdePzdjRRvC0lKETx+dR5rwMSZOSqkWBVSi7e3X/uxhMLnsCIeiPAmsgfbfsI165fw6Cag5TSMOspu2IsP0uJPxY1L3VHKfzn7v9geN3hKPxuYbQq1Ur9jTozrNnMUrDz281H9qxpssPzfp6nBGH1+YNqDVKKZc7ITPEn1oWmOhnbYyla/k85v5kPzVQ1nWm81ptJCLKdtvPaqvEd/ecohq4YiqUdl2LLkS1qLDeTEnQFE/MxQpSMoBagc8yh18ZDG1V1fm3VCldT0hRceK89+BqG1Rnm0kjnbJ+jCEej4hglNKggxir/WvulTtE62Hl8pyo9y37WdVmniKgLkDMMZMj29e6vlaxGesXHtfQGcyAa9TP3n9qvFjjJRyU01oDWhdfTkxDk+ZTw0O2wLXuipCcl6OqXhxDFpaUTnAeRKPVn1VeyErt771ZV8asmVFXFw3f03IECOQoofUmGUFrX0tUr0TqT9qEXJS5YnZ+kqFKoCvgtTpkLCr7yG5v1m4uNL4YyMWXwQ9cflLgSP+OYqIupFQDsx6A3Cfj/9FbT0aViF+U9qBCwYOcCtXHwQo0XXJIQ5PgoyERpjacrPq08mE7m05MSdBUPIUpGkQqC89IjCuUqOpbvqEaolbxicsQo8VZXE356Jy7wpMeTVBikFzRDGwrJ6nCIRP3uwHeKBPN2zEPfb/piYI2BSsDpzMUzyhtwsVJwSbdlJgoXuHl8JF3xCcXxTKVnlAKZqxKCJCkVDHSYx77TkxL0ZAol9PIEPT+fmx5RFndYjKYlmqrRcIFzIcbmicW2HtuUBIYrlh5R7LeHdf8kCj0KpQDtF6W5H72D5syjUNNyZaeVtjzKLNXnqoSgefvaTBR7KUFXcEjvGCGKJ+j5+dz0iGL/ze1tomgZcbNHIVESfkwAFZOZD1FdjKKvtMtXLyvCkgxaYUxDpT0VPcH6LuttRNEiT/QobM9dCUHdviaKMylBT6ZLiOIJen4+1x9EMW8P34wo9EKtPm6ldtnebPimDY1uX3dTEuKpvVIRHxXvgJImMkm1p/ceFMlTRH2uk/c36r+BB+MedFtC0J4o3PVyJiVIHc2MmhAlo8gF4DxXiKJ3lahI7E6Oom84UoGMu2UNijdQIZyZKHVn1FVamMxRuInAnTHuhHGXi9vK3KJmSEaPQUlxc46kicLdNJ6f0CoB249uxyurXlHH7uuzD7kjcyt5QHckBM1ESU9K0JnAkytTKURxBaUgOUYT5djZYyr/2HJ4C6okVFHbog2LN1SjZKxPab34fPE2mT5Xhs/z4sbHqUXPLWIutCLjitgk+nTo9einjyJpT5JNqo9JOBP81BOptm5KR5fG6s6rQbKazZ4o9p+RJAwhG8c3Vn92V0LQnii3khJ0BQ/zMUKUjKAWwufQI/F+hrvfvHtO7lEbB1qaLz2IdI5CMnG3at/JfeomafGo4jf06QsJwYxOnRAlo8jJeRlCIKObDRnqzIsnCVG8CKY0dWsE9O4W8xBvP9h5694zfoQQJePYyZkZRGDrka24/bbbwfDLKiZEscpMyTgDioAQJaDwS+dWQUCIYpWZknEGFAEhSkDhl86tgoAQxSozJeMMKAJClIDCL51bBQEhilVmSsYZUASEKAGFXzq3CgJCFKvMlIwzoAgIUQIKv3RuFQT+H11EyM9yP9hkAAAAAElFTkSuQmCC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3196301" y="2394536"/>
            <a:ext cx="7484371" cy="4463464"/>
            <a:chOff x="1548449" y="2112158"/>
            <a:chExt cx="7289765" cy="4159341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-1" r="72617" b="33533"/>
            <a:stretch/>
          </p:blipFill>
          <p:spPr>
            <a:xfrm>
              <a:off x="1548449" y="2112158"/>
              <a:ext cx="2006950" cy="2802164"/>
            </a:xfrm>
            <a:prstGeom prst="rect">
              <a:avLst/>
            </a:prstGeom>
            <a:ln>
              <a:noFill/>
            </a:ln>
          </p:spPr>
        </p:pic>
        <p:sp>
          <p:nvSpPr>
            <p:cNvPr id="37" name="Oval 36"/>
            <p:cNvSpPr/>
            <p:nvPr/>
          </p:nvSpPr>
          <p:spPr>
            <a:xfrm>
              <a:off x="8143903" y="6084556"/>
              <a:ext cx="694311" cy="18694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/>
          <p:cNvSpPr/>
          <p:nvPr/>
        </p:nvSpPr>
        <p:spPr>
          <a:xfrm>
            <a:off x="4550847" y="2055514"/>
            <a:ext cx="1882577" cy="2188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971847" y="4206591"/>
            <a:ext cx="400039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(He) (walked) (in the park)</a:t>
            </a:r>
          </a:p>
          <a:p>
            <a:pPr algn="ctr"/>
            <a:r>
              <a:rPr lang="en-US" sz="2800" strike="sngStrike" dirty="0">
                <a:solidFill>
                  <a:schemeClr val="bg1">
                    <a:lumMod val="50000"/>
                  </a:schemeClr>
                </a:solidFill>
              </a:rPr>
              <a:t>(He) (walked in)(the park)</a:t>
            </a:r>
          </a:p>
          <a:p>
            <a:pPr algn="ctr"/>
            <a:r>
              <a:rPr lang="en-US" sz="2800" strike="sngStrike" dirty="0">
                <a:solidFill>
                  <a:schemeClr val="bg1">
                    <a:lumMod val="50000"/>
                  </a:schemeClr>
                </a:solidFill>
              </a:rPr>
              <a:t>(He walked) (in the park)</a:t>
            </a:r>
          </a:p>
          <a:p>
            <a:pPr algn="ctr"/>
            <a:r>
              <a:rPr lang="en-US" sz="2800" strike="sngStrike" dirty="0">
                <a:solidFill>
                  <a:schemeClr val="bg1">
                    <a:lumMod val="50000"/>
                  </a:schemeClr>
                </a:solidFill>
              </a:rPr>
              <a:t>(He walked in the)(park)</a:t>
            </a:r>
          </a:p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(He walked in the park)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-642117" y="5755241"/>
            <a:ext cx="74517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ym typeface="Verdana"/>
              </a:rPr>
              <a:t>Wrong spans marked </a:t>
            </a:r>
            <a:r>
              <a:rPr lang="en-US" altLang="ko-KR" sz="2400">
                <a:sym typeface="Verdana"/>
              </a:rPr>
              <a:t>with strike</a:t>
            </a:r>
            <a:endParaRPr lang="en-US" altLang="ko-KR" sz="2000" b="1" dirty="0">
              <a:sym typeface="Verdana"/>
            </a:endParaRPr>
          </a:p>
          <a:p>
            <a:pPr algn="ctr"/>
            <a:endParaRPr lang="en-US" sz="2400" dirty="0"/>
          </a:p>
        </p:txBody>
      </p:sp>
      <p:sp>
        <p:nvSpPr>
          <p:cNvPr id="43" name="Left Brace 42"/>
          <p:cNvSpPr/>
          <p:nvPr/>
        </p:nvSpPr>
        <p:spPr>
          <a:xfrm>
            <a:off x="6752859" y="4703648"/>
            <a:ext cx="294906" cy="1749712"/>
          </a:xfrm>
          <a:prstGeom prst="lef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/>
          <p:cNvSpPr/>
          <p:nvPr/>
        </p:nvSpPr>
        <p:spPr>
          <a:xfrm>
            <a:off x="6308560" y="2925456"/>
            <a:ext cx="294906" cy="13991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5593976" y="5862918"/>
            <a:ext cx="1009490" cy="354703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155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60</a:t>
            </a:fld>
            <a:endParaRPr lang="en"/>
          </a:p>
        </p:txBody>
      </p:sp>
      <p:sp>
        <p:nvSpPr>
          <p:cNvPr id="5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Constraint on SRL</a:t>
            </a:r>
            <a:endParaRPr lang="en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700" y="1482065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sz="2400" dirty="0">
              <a:sym typeface="Verdan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1"/>
              <p:cNvSpPr txBox="1">
                <a:spLocks/>
              </p:cNvSpPr>
              <p:nvPr/>
            </p:nvSpPr>
            <p:spPr>
              <a:xfrm>
                <a:off x="1835699" y="1482065"/>
                <a:ext cx="10192509" cy="4555200"/>
              </a:xfrm>
              <a:prstGeom prst="rect">
                <a:avLst/>
              </a:prstGeom>
            </p:spPr>
            <p:txBody>
              <a:bodyPr vert="horz" lIns="91425" tIns="91425" rIns="91425" bIns="91425" rtlCol="0" anchor="t" anchorCtr="0">
                <a:normAutofit/>
              </a:bodyPr>
              <a:lstStyle>
                <a:lvl1pPr marL="342900" lvl="0" indent="-342900" algn="l" defTabSz="457200" rtl="0" eaLnBrk="1" latinLnBrk="0" hangingPunct="1">
                  <a:spcBef>
                    <a:spcPts val="0"/>
                  </a:spcBef>
                  <a:buFont typeface="Arial"/>
                  <a:buChar char="•"/>
                  <a:defRPr sz="3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ple SD 산돌고딕 Neo 일반체"/>
                    <a:ea typeface="Apple SD 산돌고딕 Neo 일반체"/>
                    <a:cs typeface="Apple SD 산돌고딕 Neo 일반체"/>
                  </a:defRPr>
                </a:lvl1pPr>
                <a:lvl2pPr marL="742950" lvl="1" indent="-285750" algn="l" defTabSz="457200" rtl="0" eaLnBrk="1" latinLnBrk="0" hangingPunct="1">
                  <a:spcBef>
                    <a:spcPts val="0"/>
                  </a:spcBef>
                  <a:buFont typeface="Arial"/>
                  <a:buChar char="•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ple SD 산돌고딕 Neo 일반체"/>
                    <a:ea typeface="Apple SD 산돌고딕 Neo 일반체"/>
                    <a:cs typeface="Apple SD 산돌고딕 Neo 일반체"/>
                  </a:defRPr>
                </a:lvl2pPr>
                <a:lvl3pPr marL="1143000" lvl="2" indent="-228600" algn="l" defTabSz="457200" rtl="0" eaLnBrk="1" latinLnBrk="0" hangingPunct="1">
                  <a:spcBef>
                    <a:spcPts val="0"/>
                  </a:spcBef>
                  <a:buFont typeface="Arial"/>
                  <a:buChar char="•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ple SD 산돌고딕 Neo 일반체"/>
                    <a:ea typeface="Apple SD 산돌고딕 Neo 일반체"/>
                    <a:cs typeface="Apple SD 산돌고딕 Neo 일반체"/>
                  </a:defRPr>
                </a:lvl3pPr>
                <a:lvl4pPr marL="1600200" lvl="3" indent="-228600" algn="l" defTabSz="457200" rtl="0" eaLnBrk="1" latinLnBrk="0" hangingPunct="1">
                  <a:spcBef>
                    <a:spcPts val="0"/>
                  </a:spcBef>
                  <a:buFont typeface="Arial"/>
                  <a:buChar char="–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ple SD 산돌고딕 Neo 일반체"/>
                    <a:ea typeface="Apple SD 산돌고딕 Neo 일반체"/>
                    <a:cs typeface="Apple SD 산돌고딕 Neo 일반체"/>
                  </a:defRPr>
                </a:lvl4pPr>
                <a:lvl5pPr marL="2057400" lvl="4" indent="-228600" algn="l" defTabSz="457200" rtl="0" eaLnBrk="1" latinLnBrk="0" hangingPunct="1">
                  <a:spcBef>
                    <a:spcPts val="0"/>
                  </a:spcBef>
                  <a:buFont typeface="Arial"/>
                  <a:buChar char="»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ple SD 산돌고딕 Neo 일반체"/>
                    <a:ea typeface="Apple SD 산돌고딕 Neo 일반체"/>
                    <a:cs typeface="Apple SD 산돌고딕 Neo 일반체"/>
                  </a:defRPr>
                </a:lvl5pPr>
                <a:lvl6pPr marL="2514600" lvl="5" indent="-228600" algn="l" defTabSz="457200" rtl="0" eaLnBrk="1" latinLnBrk="0" hangingPunct="1">
                  <a:spcBef>
                    <a:spcPts val="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lvl="6" indent="-228600" algn="l" defTabSz="457200" rtl="0" eaLnBrk="1" latinLnBrk="0" hangingPunct="1">
                  <a:spcBef>
                    <a:spcPts val="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lvl="7" indent="-228600" algn="l" defTabSz="457200" rtl="0" eaLnBrk="1" latinLnBrk="0" hangingPunct="1">
                  <a:spcBef>
                    <a:spcPts val="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lvl="8" indent="-228600" algn="l" defTabSz="457200" rtl="0" eaLnBrk="1" latinLnBrk="0" hangingPunct="1">
                  <a:spcBef>
                    <a:spcPts val="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800" dirty="0">
                    <a:sym typeface="Verdana"/>
                  </a:rPr>
                  <a:t>srl-spans(</a:t>
                </a:r>
                <a:r>
                  <a:rPr lang="en-US" altLang="ko-KR" sz="2800" b="1" dirty="0">
                    <a:sym typeface="Verdana"/>
                  </a:rPr>
                  <a:t>y</a:t>
                </a:r>
                <a:r>
                  <a:rPr lang="en-US" altLang="ko-KR" sz="2800" dirty="0">
                    <a:sym typeface="Verdana"/>
                  </a:rPr>
                  <a:t>): spans of predicted SRL output </a:t>
                </a:r>
                <a:r>
                  <a:rPr lang="en-US" altLang="ko-KR" sz="2800" b="1" dirty="0">
                    <a:sym typeface="Verdana"/>
                  </a:rPr>
                  <a:t>y</a:t>
                </a:r>
                <a:r>
                  <a:rPr lang="en-US" altLang="ko-KR" sz="2800" dirty="0">
                    <a:sym typeface="Verdana"/>
                  </a:rPr>
                  <a:t> </a:t>
                </a:r>
              </a:p>
              <a:p>
                <a:endParaRPr lang="en-US" altLang="ko-KR" sz="2800" dirty="0">
                  <a:sym typeface="Verdana"/>
                </a:endParaRPr>
              </a:p>
              <a:p>
                <a:r>
                  <a:rPr lang="en-US" altLang="ko-KR" sz="2800" dirty="0">
                    <a:sym typeface="Verdana"/>
                  </a:rPr>
                  <a:t>parse-spans(</a:t>
                </a:r>
                <a:r>
                  <a:rPr lang="en-US" altLang="ko-KR" sz="2800" b="1" dirty="0">
                    <a:sym typeface="Verdana"/>
                  </a:rPr>
                  <a:t>x</a:t>
                </a:r>
                <a:r>
                  <a:rPr lang="en-US" altLang="ko-KR" sz="2800" dirty="0">
                    <a:sym typeface="Verdana"/>
                  </a:rPr>
                  <a:t>): parsing constituents without labels.</a:t>
                </a:r>
              </a:p>
              <a:p>
                <a:endParaRPr lang="en-US" altLang="ko-KR" sz="2800" dirty="0">
                  <a:sym typeface="Verdana"/>
                </a:endParaRPr>
              </a:p>
              <a:p>
                <a:r>
                  <a:rPr lang="en-US" altLang="ko-KR" sz="2800" dirty="0">
                    <a:sym typeface="Verdana"/>
                  </a:rPr>
                  <a:t>disagreeing-spans(</a:t>
                </a:r>
                <a:r>
                  <a:rPr lang="en-US" altLang="ko-KR" sz="2800" b="1" dirty="0" err="1">
                    <a:sym typeface="Verdana"/>
                  </a:rPr>
                  <a:t>x,y</a:t>
                </a:r>
                <a:r>
                  <a:rPr lang="en-US" altLang="ko-KR" sz="2800" dirty="0">
                    <a:sym typeface="Verdana"/>
                  </a:rPr>
                  <a:t>) =</a:t>
                </a:r>
              </a:p>
              <a:p>
                <a:endParaRPr lang="en-US" altLang="ko-KR" sz="2800" dirty="0">
                  <a:sym typeface="Verdana"/>
                </a:endParaRPr>
              </a:p>
              <a:p>
                <a:r>
                  <a:rPr lang="en-US" altLang="ko-KR" sz="2800" dirty="0">
                    <a:sym typeface="Verdana"/>
                  </a:rPr>
                  <a:t>constraint function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charset="0"/>
                        <a:sym typeface="Verdana"/>
                      </a:rPr>
                      <m:t>𝑔</m:t>
                    </m:r>
                  </m:oMath>
                </a14:m>
                <a:r>
                  <a:rPr lang="en-US" altLang="ko-KR" sz="2800" dirty="0">
                    <a:sym typeface="Verdana"/>
                  </a:rPr>
                  <a:t>(</a:t>
                </a:r>
                <a:r>
                  <a:rPr lang="en-US" altLang="ko-KR" sz="2800" b="1" dirty="0">
                    <a:sym typeface="Verdana"/>
                  </a:rPr>
                  <a:t>x,y</a:t>
                </a:r>
                <a:r>
                  <a:rPr lang="en-US" altLang="ko-KR" sz="2800" dirty="0">
                    <a:sym typeface="Verdana"/>
                  </a:rPr>
                  <a:t>)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≥0 </m:t>
                    </m:r>
                  </m:oMath>
                </a14:m>
                <a:r>
                  <a:rPr lang="en-US" altLang="ko-KR" sz="2800" dirty="0">
                    <a:sym typeface="Verdana"/>
                  </a:rPr>
                  <a:t>on SRL</a:t>
                </a:r>
              </a:p>
              <a:p>
                <a:endParaRPr lang="en-US" altLang="ko-KR" sz="2800" b="1" dirty="0">
                  <a:sym typeface="Verdana"/>
                </a:endParaRPr>
              </a:p>
              <a:p>
                <a:endParaRPr lang="en-US" altLang="ko-KR" sz="2400" b="1" dirty="0">
                  <a:sym typeface="Verdana"/>
                </a:endParaRPr>
              </a:p>
            </p:txBody>
          </p:sp>
        </mc:Choice>
        <mc:Fallback xmlns="">
          <p:sp>
            <p:nvSpPr>
              <p:cNvPr id="7" name="Tex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9" y="1482065"/>
                <a:ext cx="10192509" cy="4555200"/>
              </a:xfrm>
              <a:prstGeom prst="rect">
                <a:avLst/>
              </a:prstGeom>
              <a:blipFill rotWithShape="0">
                <a:blip r:embed="rId2"/>
                <a:stretch>
                  <a:fillRect l="-1077" t="-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691" y="4724053"/>
            <a:ext cx="4162383" cy="8671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35332" t="-1" b="16866"/>
          <a:stretch/>
        </p:blipFill>
        <p:spPr>
          <a:xfrm>
            <a:off x="5977053" y="3291314"/>
            <a:ext cx="5273712" cy="41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807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3798611" y="2037449"/>
            <a:ext cx="6607398" cy="3950044"/>
            <a:chOff x="1548449" y="2112158"/>
            <a:chExt cx="7289765" cy="4159341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-1" r="72617" b="33533"/>
            <a:stretch/>
          </p:blipFill>
          <p:spPr>
            <a:xfrm>
              <a:off x="1548449" y="2112158"/>
              <a:ext cx="2006950" cy="2802164"/>
            </a:xfrm>
            <a:prstGeom prst="rect">
              <a:avLst/>
            </a:prstGeom>
            <a:ln>
              <a:noFill/>
            </a:ln>
          </p:spPr>
        </p:pic>
        <p:sp>
          <p:nvSpPr>
            <p:cNvPr id="28" name="Oval 27"/>
            <p:cNvSpPr/>
            <p:nvPr/>
          </p:nvSpPr>
          <p:spPr>
            <a:xfrm>
              <a:off x="8143903" y="6084556"/>
              <a:ext cx="694311" cy="18694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Constraint on SRL</a:t>
            </a:r>
            <a:endParaRPr lang="e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61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700" y="1482065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sz="2400" dirty="0">
              <a:sym typeface="Verdan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58311" y="3335803"/>
            <a:ext cx="2040095" cy="6774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“He walked 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in the park”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36399" y="5186862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Y</a:t>
            </a:r>
            <a:r>
              <a:rPr lang="en-US" sz="2400" dirty="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39082" y="2778837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697718" y="5680892"/>
            <a:ext cx="2040095" cy="11812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VERB 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walked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ARG0 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He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LOC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in the park</a:t>
            </a:r>
          </a:p>
          <a:p>
            <a:pPr>
              <a:lnSpc>
                <a:spcPct val="90000"/>
              </a:lnSpc>
            </a:pP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9" name="Right Arrow 48"/>
          <p:cNvSpPr/>
          <p:nvPr/>
        </p:nvSpPr>
        <p:spPr>
          <a:xfrm>
            <a:off x="3123338" y="2710523"/>
            <a:ext cx="614475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10800000">
            <a:off x="3086214" y="5149832"/>
            <a:ext cx="651598" cy="441227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012788" y="2037450"/>
            <a:ext cx="900332" cy="15498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099978" y="2586939"/>
            <a:ext cx="37508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(He), (walked), (in the park), </a:t>
            </a:r>
          </a:p>
          <a:p>
            <a:r>
              <a:rPr lang="en-US" sz="2400" dirty="0"/>
              <a:t>(walked in the park),</a:t>
            </a:r>
            <a:br>
              <a:rPr lang="en-US" sz="2400" dirty="0"/>
            </a:br>
            <a:r>
              <a:rPr lang="en-US" sz="2400" dirty="0"/>
              <a:t>(He walked in the park)</a:t>
            </a:r>
          </a:p>
        </p:txBody>
      </p:sp>
      <p:sp>
        <p:nvSpPr>
          <p:cNvPr id="7" name="Left Brace 6"/>
          <p:cNvSpPr/>
          <p:nvPr/>
        </p:nvSpPr>
        <p:spPr>
          <a:xfrm>
            <a:off x="6824394" y="2498555"/>
            <a:ext cx="294906" cy="13991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798612" y="2037449"/>
            <a:ext cx="8058608" cy="470497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250978" y="2117025"/>
            <a:ext cx="315503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Possible span candidate</a:t>
            </a:r>
          </a:p>
        </p:txBody>
      </p:sp>
      <p:sp>
        <p:nvSpPr>
          <p:cNvPr id="29" name="Left Brace 28"/>
          <p:cNvSpPr/>
          <p:nvPr/>
        </p:nvSpPr>
        <p:spPr>
          <a:xfrm rot="10800000">
            <a:off x="10616770" y="2500658"/>
            <a:ext cx="294906" cy="13991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1"/>
          <p:cNvSpPr txBox="1">
            <a:spLocks/>
          </p:cNvSpPr>
          <p:nvPr/>
        </p:nvSpPr>
        <p:spPr>
          <a:xfrm>
            <a:off x="1835699" y="1482065"/>
            <a:ext cx="10192509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ym typeface="Verdana"/>
              </a:rPr>
              <a:t>Constraint (violation) scores on previous </a:t>
            </a:r>
            <a:r>
              <a:rPr lang="en-US" altLang="ko-KR" sz="2800" dirty="0" err="1">
                <a:sym typeface="Verdana"/>
              </a:rPr>
              <a:t>exmaple</a:t>
            </a:r>
            <a:endParaRPr lang="en-US" altLang="ko-KR" sz="2400" b="1" dirty="0">
              <a:sym typeface="Verdan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71847" y="4202917"/>
            <a:ext cx="400039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(He) (walked) (in the park)</a:t>
            </a:r>
          </a:p>
          <a:p>
            <a:pPr algn="ctr"/>
            <a:r>
              <a:rPr lang="en-US" sz="2800" strike="sngStrike" dirty="0">
                <a:solidFill>
                  <a:schemeClr val="bg1">
                    <a:lumMod val="50000"/>
                  </a:schemeClr>
                </a:solidFill>
              </a:rPr>
              <a:t>(He) </a:t>
            </a:r>
            <a:r>
              <a:rPr lang="en-US" sz="2800" strike="sngStrike" dirty="0">
                <a:solidFill>
                  <a:srgbClr val="FF0000"/>
                </a:solidFill>
              </a:rPr>
              <a:t>(walked in)</a:t>
            </a:r>
            <a:r>
              <a:rPr lang="en-US" sz="2800" strike="sngStrike" dirty="0">
                <a:solidFill>
                  <a:schemeClr val="bg1">
                    <a:lumMod val="50000"/>
                  </a:schemeClr>
                </a:solidFill>
              </a:rPr>
              <a:t>(the park)</a:t>
            </a:r>
          </a:p>
          <a:p>
            <a:pPr algn="ctr"/>
            <a:r>
              <a:rPr lang="en-US" sz="2800" strike="sngStrike" dirty="0">
                <a:solidFill>
                  <a:srgbClr val="FF0000"/>
                </a:solidFill>
              </a:rPr>
              <a:t>(He walked) </a:t>
            </a:r>
            <a:r>
              <a:rPr lang="en-US" sz="2800" strike="sngStrike" dirty="0">
                <a:solidFill>
                  <a:schemeClr val="bg1">
                    <a:lumMod val="50000"/>
                  </a:schemeClr>
                </a:solidFill>
              </a:rPr>
              <a:t>(in the park)</a:t>
            </a:r>
          </a:p>
          <a:p>
            <a:pPr algn="ctr"/>
            <a:r>
              <a:rPr lang="en-US" sz="2800" strike="sngStrike" dirty="0">
                <a:solidFill>
                  <a:srgbClr val="FF0000"/>
                </a:solidFill>
              </a:rPr>
              <a:t>(He walked in the)(park)</a:t>
            </a:r>
          </a:p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(He walked in the park)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849303" y="3800636"/>
            <a:ext cx="114165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u="sng" dirty="0">
                <a:solidFill>
                  <a:schemeClr val="accent6">
                    <a:lumMod val="50000"/>
                  </a:schemeClr>
                </a:solidFill>
              </a:rPr>
              <a:t> g(</a:t>
            </a:r>
            <a:r>
              <a:rPr lang="en-US" sz="2800" u="sng" dirty="0" err="1">
                <a:solidFill>
                  <a:schemeClr val="accent6">
                    <a:lumMod val="50000"/>
                  </a:schemeClr>
                </a:solidFill>
              </a:rPr>
              <a:t>x,y</a:t>
            </a:r>
            <a:r>
              <a:rPr lang="en-US" sz="2800" u="sng" dirty="0">
                <a:solidFill>
                  <a:schemeClr val="accent6">
                    <a:lumMod val="50000"/>
                  </a:schemeClr>
                </a:solidFill>
              </a:rPr>
              <a:t>) </a:t>
            </a:r>
          </a:p>
          <a:p>
            <a:pPr algn="ctr"/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0.0</a:t>
            </a:r>
          </a:p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0.33</a:t>
            </a:r>
          </a:p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0.5</a:t>
            </a:r>
          </a:p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1.0</a:t>
            </a:r>
          </a:p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0.0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971016" y="4013222"/>
            <a:ext cx="831" cy="24667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100052" y="4889344"/>
            <a:ext cx="204427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/>
              <a:t>Assign scores</a:t>
            </a:r>
            <a:br>
              <a:rPr lang="en-US" sz="2000" i="1" dirty="0"/>
            </a:br>
            <a:r>
              <a:rPr lang="en-US" sz="2000" i="1" dirty="0"/>
              <a:t>to the constraint-</a:t>
            </a:r>
            <a:br>
              <a:rPr lang="en-US" sz="2000" i="1" dirty="0"/>
            </a:br>
            <a:r>
              <a:rPr lang="en-US" sz="2000" i="1" dirty="0"/>
              <a:t>violating output</a:t>
            </a:r>
          </a:p>
        </p:txBody>
      </p:sp>
    </p:spTree>
    <p:extLst>
      <p:ext uri="{BB962C8B-B14F-4D97-AF65-F5344CB8AC3E}">
        <p14:creationId xmlns:p14="http://schemas.microsoft.com/office/powerpoint/2010/main" val="18775774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17771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GBI on SRL: Experiments</a:t>
            </a:r>
            <a:endParaRPr lang="en" dirty="0"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803358" y="1536633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971550" lvl="1"/>
            <a:endParaRPr lang="en-US" dirty="0">
              <a:latin typeface="Apple SD 산돌고딕 Neo 일반체"/>
              <a:ea typeface="Apple SD 산돌고딕 Neo 일반체"/>
              <a:cs typeface="Apple SD 산돌고딕 Neo 일반체"/>
              <a:sym typeface="Verdana"/>
            </a:endParaRPr>
          </a:p>
          <a:p>
            <a:pPr marL="685800" lvl="1"/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62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699" y="1482065"/>
            <a:ext cx="10192509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b="1" dirty="0">
              <a:sym typeface="Verdana"/>
            </a:endParaRP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1835699" y="1482065"/>
            <a:ext cx="1022485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OntoNotes</a:t>
            </a:r>
            <a:r>
              <a:rPr lang="en-US" sz="2800" dirty="0"/>
              <a:t> v5.0, CoNLL-2012 shared task </a:t>
            </a:r>
            <a:br>
              <a:rPr lang="en-US" sz="2800" dirty="0"/>
            </a:br>
            <a:r>
              <a:rPr lang="en-US" sz="2800" dirty="0"/>
              <a:t>(278k train, 38.3k dev, 25.6k test) </a:t>
            </a:r>
          </a:p>
          <a:p>
            <a:endParaRPr lang="en-US" sz="2800" dirty="0"/>
          </a:p>
          <a:p>
            <a:r>
              <a:rPr lang="en-US" sz="2800" dirty="0"/>
              <a:t>Gold predicates and gold parse constituents are given </a:t>
            </a:r>
            <a:br>
              <a:rPr lang="en-US" sz="2800" dirty="0"/>
            </a:br>
            <a:r>
              <a:rPr lang="en-US" sz="2800" dirty="0"/>
              <a:t>(~10% noisy annotations) </a:t>
            </a:r>
            <a:r>
              <a:rPr lang="en-US" altLang="ko-KR" sz="2800" dirty="0">
                <a:sym typeface="Verdana"/>
              </a:rPr>
              <a:t>. </a:t>
            </a:r>
          </a:p>
          <a:p>
            <a:endParaRPr lang="en-US" altLang="ko-KR" sz="2800" dirty="0">
              <a:sym typeface="Verdana"/>
            </a:endParaRPr>
          </a:p>
          <a:p>
            <a:r>
              <a:rPr lang="en-US" altLang="ko-KR" sz="2800" dirty="0">
                <a:sym typeface="Verdana"/>
              </a:rPr>
              <a:t>Baseline architecture</a:t>
            </a:r>
          </a:p>
          <a:p>
            <a:pPr lvl="1"/>
            <a:r>
              <a:rPr lang="en-US" sz="2400" dirty="0"/>
              <a:t>multi-layer highway bi-directional LSTM (</a:t>
            </a:r>
            <a:r>
              <a:rPr lang="en-US" sz="2400" dirty="0" err="1"/>
              <a:t>ELMo</a:t>
            </a:r>
            <a:r>
              <a:rPr lang="en-US" sz="2400" dirty="0"/>
              <a:t> embedding)</a:t>
            </a:r>
          </a:p>
          <a:p>
            <a:endParaRPr lang="en-US" dirty="0"/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4500064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17771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GBI on SRL: Experiments</a:t>
            </a:r>
            <a:endParaRPr lang="en" dirty="0"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803358" y="1536633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971550" lvl="1"/>
            <a:endParaRPr lang="en-US" dirty="0">
              <a:latin typeface="Apple SD 산돌고딕 Neo 일반체"/>
              <a:ea typeface="Apple SD 산돌고딕 Neo 일반체"/>
              <a:cs typeface="Apple SD 산돌고딕 Neo 일반체"/>
              <a:sym typeface="Verdana"/>
            </a:endParaRPr>
          </a:p>
          <a:p>
            <a:pPr marL="685800" lvl="1"/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63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699" y="1482065"/>
            <a:ext cx="10192509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b="1" dirty="0">
              <a:sym typeface="Verdana"/>
            </a:endParaRP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1835700" y="1482065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ym typeface="Verdana"/>
              </a:rPr>
              <a:t>Statistics</a:t>
            </a:r>
          </a:p>
          <a:p>
            <a:pPr lvl="1"/>
            <a:r>
              <a:rPr lang="en-US" altLang="ko-KR" sz="2400" b="1" dirty="0">
                <a:sym typeface="Verdana"/>
              </a:rPr>
              <a:t>Failure set:</a:t>
            </a:r>
            <a:r>
              <a:rPr lang="en-US" altLang="ko-KR" sz="2400" dirty="0">
                <a:sym typeface="Verdana"/>
              </a:rPr>
              <a:t> Set of instances where SRL output violates simple constraint.</a:t>
            </a:r>
          </a:p>
          <a:p>
            <a:endParaRPr lang="en-US" altLang="ko-KR" sz="2800" dirty="0">
              <a:sym typeface="Verdana"/>
            </a:endParaRPr>
          </a:p>
          <a:p>
            <a:pPr lvl="1"/>
            <a:r>
              <a:rPr lang="en-US" altLang="ko-KR" sz="2400" b="1" dirty="0">
                <a:sym typeface="Verdana"/>
              </a:rPr>
              <a:t>Failure rate (%)</a:t>
            </a:r>
            <a:r>
              <a:rPr lang="en-US" altLang="ko-KR" sz="2400" dirty="0">
                <a:sym typeface="Verdana"/>
              </a:rPr>
              <a:t>: Relative size of failure set compared to whole test set.</a:t>
            </a: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r>
              <a:rPr lang="en-US" altLang="ko-KR" sz="2400" b="1" dirty="0">
                <a:sym typeface="Verdana"/>
              </a:rPr>
              <a:t>Conv rate (%):</a:t>
            </a:r>
            <a:r>
              <a:rPr lang="en-US" altLang="ko-KR" sz="2400" dirty="0">
                <a:sym typeface="Verdana"/>
              </a:rPr>
              <a:t> The relative portion of the failure set converted to constraint-satisfying output after GBI.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4673743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17771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GBI on SRL: Experiments</a:t>
            </a:r>
            <a:endParaRPr lang="en" dirty="0"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803358" y="1536633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971550" lvl="1"/>
            <a:endParaRPr lang="en-US" dirty="0">
              <a:latin typeface="Apple SD 산돌고딕 Neo 일반체"/>
              <a:ea typeface="Apple SD 산돌고딕 Neo 일반체"/>
              <a:cs typeface="Apple SD 산돌고딕 Neo 일반체"/>
              <a:sym typeface="Verdana"/>
            </a:endParaRPr>
          </a:p>
          <a:p>
            <a:pPr marL="685800" lvl="1"/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64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699" y="1482065"/>
            <a:ext cx="10192509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b="1" dirty="0">
              <a:sym typeface="Verdana"/>
            </a:endParaRP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1835699" y="1482065"/>
            <a:ext cx="9460909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ym typeface="Verdana"/>
              </a:rPr>
              <a:t>Trained 5 networks with different level of performance</a:t>
            </a:r>
            <a:br>
              <a:rPr lang="en-US" altLang="ko-KR" sz="2800" dirty="0">
                <a:sym typeface="Verdana"/>
              </a:rPr>
            </a:br>
            <a:r>
              <a:rPr lang="en-US" altLang="ko-KR" sz="2800" dirty="0">
                <a:sym typeface="Verdana"/>
              </a:rPr>
              <a:t>by using different amounts of data (1%,10%, </a:t>
            </a:r>
            <a:r>
              <a:rPr lang="mr-IN" altLang="ko-KR" sz="2800" dirty="0">
                <a:sym typeface="Verdana"/>
              </a:rPr>
              <a:t>…</a:t>
            </a:r>
            <a:r>
              <a:rPr lang="en-US" altLang="ko-KR" sz="2800" dirty="0">
                <a:sym typeface="Verdana"/>
              </a:rPr>
              <a:t>,100%)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958" y="2467448"/>
            <a:ext cx="7620000" cy="427497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41684" y="6373089"/>
            <a:ext cx="39518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ym typeface="Verdana"/>
              </a:rPr>
              <a:t>SRL </a:t>
            </a:r>
            <a:r>
              <a:rPr lang="en-US" altLang="ko-KR">
                <a:sym typeface="Verdana"/>
              </a:rPr>
              <a:t>x :</a:t>
            </a:r>
            <a:r>
              <a:rPr lang="en-US" altLang="ko-KR" dirty="0">
                <a:sym typeface="Verdana"/>
              </a:rPr>
              <a:t> </a:t>
            </a:r>
            <a:r>
              <a:rPr lang="en-US" altLang="ko-KR">
                <a:sym typeface="Verdana"/>
              </a:rPr>
              <a:t>SRL </a:t>
            </a:r>
            <a:r>
              <a:rPr lang="en-US" altLang="ko-KR" dirty="0">
                <a:sym typeface="Verdana"/>
              </a:rPr>
              <a:t>system trained on x %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1996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17771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GBI on SRL: Experiments</a:t>
            </a:r>
            <a:endParaRPr lang="e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65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699" y="1482065"/>
            <a:ext cx="10192509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b="1" dirty="0">
              <a:sym typeface="Verdana"/>
            </a:endParaRP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1835699" y="1482065"/>
            <a:ext cx="9838849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ym typeface="Verdana"/>
              </a:rPr>
              <a:t>Q3: GBI enforces constraints. (much better than A*)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59" y="2006374"/>
            <a:ext cx="5340658" cy="452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6264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803358" y="1536633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971550" lvl="1"/>
            <a:endParaRPr lang="en-US" dirty="0">
              <a:latin typeface="Apple SD 산돌고딕 Neo 일반체"/>
              <a:ea typeface="Apple SD 산돌고딕 Neo 일반체"/>
              <a:cs typeface="Apple SD 산돌고딕 Neo 일반체"/>
              <a:sym typeface="Verdana"/>
            </a:endParaRPr>
          </a:p>
          <a:p>
            <a:pPr marL="685800" lvl="1"/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11" r="3755"/>
          <a:stretch/>
        </p:blipFill>
        <p:spPr>
          <a:xfrm>
            <a:off x="99108" y="2245665"/>
            <a:ext cx="5798929" cy="4410317"/>
          </a:xfrm>
          <a:prstGeom prst="rect">
            <a:avLst/>
          </a:prstGeom>
        </p:spPr>
      </p:pic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17771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GBI on SRL: Experiments</a:t>
            </a:r>
            <a:endParaRPr lang="e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66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699" y="1482065"/>
            <a:ext cx="10192509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b="1" dirty="0">
              <a:sym typeface="Verdan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99120" y="6428785"/>
            <a:ext cx="39518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ym typeface="Verdana"/>
              </a:rPr>
              <a:t>SRL </a:t>
            </a:r>
            <a:r>
              <a:rPr lang="en-US" altLang="ko-KR">
                <a:sym typeface="Verdana"/>
              </a:rPr>
              <a:t>x :</a:t>
            </a:r>
            <a:r>
              <a:rPr lang="en-US" altLang="ko-KR" dirty="0">
                <a:sym typeface="Verdana"/>
              </a:rPr>
              <a:t> </a:t>
            </a:r>
            <a:r>
              <a:rPr lang="en-US" altLang="ko-KR">
                <a:sym typeface="Verdana"/>
              </a:rPr>
              <a:t>SRL </a:t>
            </a:r>
            <a:r>
              <a:rPr lang="en-US" altLang="ko-KR" dirty="0">
                <a:sym typeface="Verdana"/>
              </a:rPr>
              <a:t>system trained on x % data.</a:t>
            </a:r>
            <a:endParaRPr lang="en-US" dirty="0"/>
          </a:p>
        </p:txBody>
      </p:sp>
      <p:sp>
        <p:nvSpPr>
          <p:cNvPr id="20" name="Text Placeholder 1"/>
          <p:cNvSpPr txBox="1">
            <a:spLocks/>
          </p:cNvSpPr>
          <p:nvPr/>
        </p:nvSpPr>
        <p:spPr>
          <a:xfrm>
            <a:off x="1835699" y="1482065"/>
            <a:ext cx="10015641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ym typeface="Verdana"/>
              </a:rPr>
              <a:t>Q3: GBI enforces constraints </a:t>
            </a:r>
            <a:r>
              <a:rPr lang="en-US" altLang="ko-KR" sz="2800" b="1" dirty="0">
                <a:sym typeface="Verdana"/>
              </a:rPr>
              <a:t>without hurting </a:t>
            </a:r>
            <a:r>
              <a:rPr lang="en-US" altLang="ko-KR" sz="2800" dirty="0">
                <a:sym typeface="Verdana"/>
              </a:rPr>
              <a:t>the system.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196" y="2043839"/>
            <a:ext cx="2263953" cy="52322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sym typeface="Verdana"/>
              </a:rPr>
              <a:t>On Failure Set</a:t>
            </a:r>
            <a:endParaRPr 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226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179" y="2186355"/>
            <a:ext cx="6172941" cy="4352270"/>
          </a:xfrm>
          <a:prstGeom prst="rect">
            <a:avLst/>
          </a:prstGeom>
        </p:spPr>
      </p:pic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803358" y="1536633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971550" lvl="1"/>
            <a:endParaRPr lang="en-US" dirty="0">
              <a:latin typeface="Apple SD 산돌고딕 Neo 일반체"/>
              <a:ea typeface="Apple SD 산돌고딕 Neo 일반체"/>
              <a:cs typeface="Apple SD 산돌고딕 Neo 일반체"/>
              <a:sym typeface="Verdana"/>
            </a:endParaRPr>
          </a:p>
          <a:p>
            <a:pPr marL="685800" lvl="1"/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52" r="3755"/>
          <a:stretch/>
        </p:blipFill>
        <p:spPr>
          <a:xfrm>
            <a:off x="99108" y="2594343"/>
            <a:ext cx="5798929" cy="4061639"/>
          </a:xfrm>
          <a:prstGeom prst="rect">
            <a:avLst/>
          </a:prstGeom>
        </p:spPr>
      </p:pic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17771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GBI on SRL: Experiments</a:t>
            </a:r>
            <a:endParaRPr lang="e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67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699" y="1482065"/>
            <a:ext cx="10192509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b="1" dirty="0">
              <a:sym typeface="Verdan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196" y="2043839"/>
            <a:ext cx="2263953" cy="52322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sym typeface="Verdana"/>
              </a:rPr>
              <a:t>On Failure Set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99120" y="6428785"/>
            <a:ext cx="39518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ym typeface="Verdana"/>
              </a:rPr>
              <a:t>SRL </a:t>
            </a:r>
            <a:r>
              <a:rPr lang="en-US" altLang="ko-KR">
                <a:sym typeface="Verdana"/>
              </a:rPr>
              <a:t>x :</a:t>
            </a:r>
            <a:r>
              <a:rPr lang="en-US" altLang="ko-KR" dirty="0">
                <a:sym typeface="Verdana"/>
              </a:rPr>
              <a:t> </a:t>
            </a:r>
            <a:r>
              <a:rPr lang="en-US" altLang="ko-KR">
                <a:sym typeface="Verdana"/>
              </a:rPr>
              <a:t>SRL </a:t>
            </a:r>
            <a:r>
              <a:rPr lang="en-US" altLang="ko-KR" dirty="0">
                <a:sym typeface="Verdana"/>
              </a:rPr>
              <a:t>system trained on x % data.</a:t>
            </a:r>
            <a:endParaRPr lang="en-US" dirty="0"/>
          </a:p>
        </p:txBody>
      </p:sp>
      <p:sp>
        <p:nvSpPr>
          <p:cNvPr id="20" name="Text Placeholder 1"/>
          <p:cNvSpPr txBox="1">
            <a:spLocks/>
          </p:cNvSpPr>
          <p:nvPr/>
        </p:nvSpPr>
        <p:spPr>
          <a:xfrm>
            <a:off x="1835699" y="1482065"/>
            <a:ext cx="10015641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ym typeface="Verdana"/>
              </a:rPr>
              <a:t>Q3: GBI enforces constraints </a:t>
            </a:r>
            <a:r>
              <a:rPr lang="en-US" altLang="ko-KR" sz="2800" b="1" dirty="0">
                <a:sym typeface="Verdana"/>
              </a:rPr>
              <a:t>without hurting </a:t>
            </a:r>
            <a:r>
              <a:rPr lang="en-US" altLang="ko-KR" sz="2800" dirty="0">
                <a:sym typeface="Verdana"/>
              </a:rPr>
              <a:t>the system.</a:t>
            </a:r>
          </a:p>
          <a:p>
            <a:pPr lvl="1"/>
            <a:r>
              <a:rPr lang="en-US" altLang="ko-KR" sz="2400" b="1" dirty="0">
                <a:solidFill>
                  <a:schemeClr val="tx2"/>
                </a:solidFill>
                <a:sym typeface="Verdana"/>
              </a:rPr>
              <a:t>In fact, it improves the </a:t>
            </a:r>
            <a:br>
              <a:rPr lang="en-US" altLang="ko-KR" sz="2400" b="1" dirty="0">
                <a:solidFill>
                  <a:schemeClr val="tx2"/>
                </a:solidFill>
                <a:sym typeface="Verdana"/>
              </a:rPr>
            </a:br>
            <a:r>
              <a:rPr lang="en-US" altLang="ko-KR" sz="2400" b="1" dirty="0">
                <a:solidFill>
                  <a:schemeClr val="tx2"/>
                </a:solidFill>
                <a:sym typeface="Verdana"/>
              </a:rPr>
              <a:t>overall system performance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377299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094" y="2365889"/>
            <a:ext cx="7233024" cy="4191866"/>
          </a:xfrm>
          <a:prstGeom prst="rect">
            <a:avLst/>
          </a:prstGeom>
        </p:spPr>
      </p:pic>
      <p:sp>
        <p:nvSpPr>
          <p:cNvPr id="15" name="Text Placeholder 1"/>
          <p:cNvSpPr txBox="1">
            <a:spLocks/>
          </p:cNvSpPr>
          <p:nvPr/>
        </p:nvSpPr>
        <p:spPr>
          <a:xfrm>
            <a:off x="1835699" y="1482065"/>
            <a:ext cx="10015641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ym typeface="Verdana"/>
              </a:rPr>
              <a:t>Q3: GBI enforces constraints </a:t>
            </a:r>
            <a:r>
              <a:rPr lang="en-US" altLang="ko-KR" sz="2800" b="1" dirty="0">
                <a:sym typeface="Verdana"/>
              </a:rPr>
              <a:t>without hurting </a:t>
            </a:r>
            <a:r>
              <a:rPr lang="en-US" altLang="ko-KR" sz="2800" dirty="0">
                <a:sym typeface="Verdana"/>
              </a:rPr>
              <a:t>the system.</a:t>
            </a:r>
          </a:p>
          <a:p>
            <a:pPr lvl="1"/>
            <a:r>
              <a:rPr lang="en-US" altLang="ko-KR" sz="2400" b="1" dirty="0">
                <a:solidFill>
                  <a:schemeClr val="tx2"/>
                </a:solidFill>
                <a:sym typeface="Verdana"/>
              </a:rPr>
              <a:t>In fact, it improves the overall system performance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17771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GBI on SRL</a:t>
            </a:r>
            <a:r>
              <a:rPr lang="en-US"/>
              <a:t>: Experiments</a:t>
            </a:r>
            <a:endParaRPr lang="en" dirty="0"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803358" y="1536633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971550" lvl="1"/>
            <a:endParaRPr lang="en-US" dirty="0">
              <a:latin typeface="Apple SD 산돌고딕 Neo 일반체"/>
              <a:ea typeface="Apple SD 산돌고딕 Neo 일반체"/>
              <a:cs typeface="Apple SD 산돌고딕 Neo 일반체"/>
              <a:sym typeface="Verdana"/>
            </a:endParaRPr>
          </a:p>
          <a:p>
            <a:pPr marL="685800" lvl="1"/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68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699" y="1482065"/>
            <a:ext cx="10192509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b="1" dirty="0">
              <a:sym typeface="Verdan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41684" y="6373089"/>
            <a:ext cx="39518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ym typeface="Verdana"/>
              </a:rPr>
              <a:t>SRL </a:t>
            </a:r>
            <a:r>
              <a:rPr lang="en-US" altLang="ko-KR">
                <a:sym typeface="Verdana"/>
              </a:rPr>
              <a:t>x :</a:t>
            </a:r>
            <a:r>
              <a:rPr lang="en-US" altLang="ko-KR" dirty="0">
                <a:sym typeface="Verdana"/>
              </a:rPr>
              <a:t> </a:t>
            </a:r>
            <a:r>
              <a:rPr lang="en-US" altLang="ko-KR">
                <a:sym typeface="Verdana"/>
              </a:rPr>
              <a:t>SRL </a:t>
            </a:r>
            <a:r>
              <a:rPr lang="en-US" altLang="ko-KR" dirty="0">
                <a:sym typeface="Verdana"/>
              </a:rPr>
              <a:t>system trained on x % data.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99108" y="2584747"/>
            <a:ext cx="2603918" cy="52322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sym typeface="Verdana"/>
              </a:rPr>
              <a:t>On Total test set</a:t>
            </a:r>
            <a:endParaRPr 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344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b="1" dirty="0">
                <a:sym typeface="Verdana"/>
              </a:rPr>
              <a:t>Image-captioning (example 2) </a:t>
            </a:r>
          </a:p>
          <a:p>
            <a:pPr marL="0" indent="0">
              <a:buNone/>
            </a:pPr>
            <a:endParaRPr lang="en-US" altLang="ko-KR" sz="2800" dirty="0">
              <a:sym typeface="Verdana"/>
            </a:endParaRPr>
          </a:p>
          <a:p>
            <a:pPr marL="0" indent="0">
              <a:buNone/>
            </a:pPr>
            <a:endParaRPr lang="en-US" altLang="ko-KR" sz="2800" dirty="0">
              <a:sym typeface="Verdana"/>
            </a:endParaRPr>
          </a:p>
          <a:p>
            <a:pPr marL="0" indent="0">
              <a:buNone/>
            </a:pPr>
            <a:endParaRPr lang="en-US" altLang="ko-KR" sz="2800" dirty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Constraints?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02006" y="6162363"/>
            <a:ext cx="88616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Rohrbach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et al, Object Hallucination in Image Captioning, EMNLP 2018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535" y="2006403"/>
            <a:ext cx="3587288" cy="243009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44497" y="4960839"/>
            <a:ext cx="63235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A woman is talking on a cell phone while sitting on </a:t>
            </a:r>
            <a:r>
              <a:rPr lang="en-US" sz="2000" dirty="0">
                <a:solidFill>
                  <a:srgbClr val="FF0000"/>
                </a:solidFill>
              </a:rPr>
              <a:t>a bench</a:t>
            </a:r>
            <a:r>
              <a:rPr lang="en-US" sz="2000" dirty="0"/>
              <a:t>.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44497" y="4561599"/>
            <a:ext cx="38533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A woman is talking on a cell phone.</a:t>
            </a:r>
          </a:p>
        </p:txBody>
      </p:sp>
      <p:sp>
        <p:nvSpPr>
          <p:cNvPr id="8" name="Rectangle 7"/>
          <p:cNvSpPr/>
          <p:nvPr/>
        </p:nvSpPr>
        <p:spPr>
          <a:xfrm>
            <a:off x="2602006" y="4561599"/>
            <a:ext cx="11412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Output</a:t>
            </a:r>
          </a:p>
          <a:p>
            <a:r>
              <a:rPr lang="en-US" sz="2000" b="1" dirty="0"/>
              <a:t>(caption)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794366" y="3085933"/>
            <a:ext cx="9916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Input</a:t>
            </a:r>
          </a:p>
          <a:p>
            <a:r>
              <a:rPr lang="en-US" sz="2000" b="1" dirty="0"/>
              <a:t>(image)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602775" y="3055155"/>
            <a:ext cx="2607765" cy="46166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Constraint violating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3944497" y="5296613"/>
            <a:ext cx="34182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A woman is talking to a mouth.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44497" y="5631517"/>
            <a:ext cx="32378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A woman is talking to a </a:t>
            </a:r>
            <a:r>
              <a:rPr lang="en-US" sz="2000" dirty="0">
                <a:solidFill>
                  <a:srgbClr val="FF0000"/>
                </a:solidFill>
              </a:rPr>
              <a:t>pizza</a:t>
            </a:r>
            <a:r>
              <a:rPr lang="en-US" sz="2000" dirty="0"/>
              <a:t>.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314414" y="3531812"/>
            <a:ext cx="39277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ym typeface="Verdana"/>
              </a:rPr>
              <a:t>If </a:t>
            </a:r>
            <a:r>
              <a:rPr lang="en-US" altLang="ko-KR" sz="2000" b="1">
                <a:sym typeface="Verdana"/>
              </a:rPr>
              <a:t>an entity/object </a:t>
            </a:r>
            <a:r>
              <a:rPr lang="en-US" altLang="ko-KR" sz="2000" b="1" dirty="0">
                <a:sym typeface="Verdana"/>
              </a:rPr>
              <a:t>not present </a:t>
            </a:r>
            <a:r>
              <a:rPr lang="en-US" altLang="ko-KR" sz="2000" b="1">
                <a:sym typeface="Verdana"/>
              </a:rPr>
              <a:t>in </a:t>
            </a:r>
            <a:br>
              <a:rPr lang="en-US" altLang="ko-KR" sz="2000" b="1">
                <a:sym typeface="Verdana"/>
              </a:rPr>
            </a:br>
            <a:r>
              <a:rPr lang="en-US" altLang="ko-KR" sz="2000" b="1">
                <a:sym typeface="Verdana"/>
              </a:rPr>
              <a:t>the picture appears </a:t>
            </a:r>
            <a:r>
              <a:rPr lang="en-US" altLang="ko-KR" sz="2000" b="1" dirty="0">
                <a:sym typeface="Verdana"/>
              </a:rPr>
              <a:t>on the caption.</a:t>
            </a:r>
          </a:p>
        </p:txBody>
      </p:sp>
      <p:cxnSp>
        <p:nvCxnSpPr>
          <p:cNvPr id="7" name="Straight Arrow Connector 6"/>
          <p:cNvCxnSpPr>
            <a:stCxn id="20" idx="1"/>
          </p:cNvCxnSpPr>
          <p:nvPr/>
        </p:nvCxnSpPr>
        <p:spPr>
          <a:xfrm flipH="1" flipV="1">
            <a:off x="7295031" y="5521760"/>
            <a:ext cx="1583044" cy="2055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8878075" y="5404164"/>
            <a:ext cx="3339953" cy="646331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r>
              <a:rPr lang="en-US" altLang="ko-KR" b="1" dirty="0">
                <a:sym typeface="Verdana"/>
              </a:rPr>
              <a:t>Probably wrong, </a:t>
            </a:r>
            <a:br>
              <a:rPr lang="en-US" altLang="ko-KR" b="1" dirty="0">
                <a:sym typeface="Verdana"/>
              </a:rPr>
            </a:br>
            <a:r>
              <a:rPr lang="en-US" altLang="ko-KR" b="1" dirty="0">
                <a:sym typeface="Verdana"/>
              </a:rPr>
              <a:t>but would be another constraint.</a:t>
            </a:r>
          </a:p>
        </p:txBody>
      </p:sp>
    </p:spTree>
    <p:extLst>
      <p:ext uri="{BB962C8B-B14F-4D97-AF65-F5344CB8AC3E}">
        <p14:creationId xmlns:p14="http://schemas.microsoft.com/office/powerpoint/2010/main" val="18228548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179" y="2186355"/>
            <a:ext cx="6172941" cy="4352270"/>
          </a:xfrm>
          <a:prstGeom prst="rect">
            <a:avLst/>
          </a:prstGeom>
        </p:spPr>
      </p:pic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17771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GBI on SRL: Experiments</a:t>
            </a:r>
            <a:endParaRPr lang="en" dirty="0"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803358" y="1536633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971550" lvl="1"/>
            <a:endParaRPr lang="en-US" dirty="0">
              <a:latin typeface="Apple SD 산돌고딕 Neo 일반체"/>
              <a:ea typeface="Apple SD 산돌고딕 Neo 일반체"/>
              <a:cs typeface="Apple SD 산돌고딕 Neo 일반체"/>
              <a:sym typeface="Verdana"/>
            </a:endParaRPr>
          </a:p>
          <a:p>
            <a:pPr marL="685800" lvl="1"/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69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699" y="1482065"/>
            <a:ext cx="10192509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b="1" dirty="0">
              <a:sym typeface="Verdana"/>
            </a:endParaRPr>
          </a:p>
        </p:txBody>
      </p:sp>
      <p:sp>
        <p:nvSpPr>
          <p:cNvPr id="29" name="Text Placeholder 1"/>
          <p:cNvSpPr txBox="1">
            <a:spLocks/>
          </p:cNvSpPr>
          <p:nvPr/>
        </p:nvSpPr>
        <p:spPr>
          <a:xfrm>
            <a:off x="1835699" y="1482065"/>
            <a:ext cx="10015641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ym typeface="Verdana"/>
              </a:rPr>
              <a:t>Q4: Not sensitive to the baseline model performance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31" y="2660365"/>
            <a:ext cx="4481146" cy="383255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03218" y="2047312"/>
            <a:ext cx="2263953" cy="52322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sym typeface="Verdana"/>
              </a:rPr>
              <a:t>On Failure Set</a:t>
            </a:r>
            <a:endParaRPr 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7728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>
            <a:normAutofit/>
          </a:bodyPr>
          <a:lstStyle/>
          <a:p>
            <a:r>
              <a:rPr lang="en-US" sz="2800" b="1" dirty="0"/>
              <a:t>By a linguist</a:t>
            </a:r>
          </a:p>
          <a:p>
            <a:pPr lvl="1"/>
            <a:r>
              <a:rPr lang="en-US" sz="2400" dirty="0"/>
              <a:t>Deterministic rule based. (thousands of rules)</a:t>
            </a:r>
            <a:br>
              <a:rPr lang="en-US" sz="2400" dirty="0"/>
            </a:br>
            <a:endParaRPr lang="en-US" sz="2400" dirty="0"/>
          </a:p>
          <a:p>
            <a:r>
              <a:rPr lang="en-US" sz="2800" b="1" dirty="0"/>
              <a:t>Statistical methods</a:t>
            </a:r>
          </a:p>
          <a:p>
            <a:pPr lvl="1"/>
            <a:r>
              <a:rPr lang="en-US" sz="2400" dirty="0"/>
              <a:t>O(N</a:t>
            </a:r>
            <a:r>
              <a:rPr lang="en-US" sz="2400" baseline="30000" dirty="0"/>
              <a:t>3</a:t>
            </a:r>
            <a:r>
              <a:rPr lang="en-US" sz="2400" dirty="0"/>
              <a:t>) and accurate </a:t>
            </a:r>
          </a:p>
          <a:p>
            <a:pPr lvl="1"/>
            <a:r>
              <a:rPr lang="en-US" sz="2400" dirty="0"/>
              <a:t>O(N) and inaccurate</a:t>
            </a:r>
            <a:br>
              <a:rPr lang="en-US" sz="2400" dirty="0"/>
            </a:br>
            <a:endParaRPr lang="en-US" sz="2400" dirty="0"/>
          </a:p>
          <a:p>
            <a:r>
              <a:rPr lang="en-US" sz="2800" b="1" dirty="0"/>
              <a:t>State of the art: </a:t>
            </a:r>
            <a:r>
              <a:rPr lang="en-US" sz="2800" dirty="0"/>
              <a:t>Neural Networks.</a:t>
            </a:r>
          </a:p>
          <a:p>
            <a:pPr lvl="1"/>
            <a:r>
              <a:rPr lang="en-US" sz="2400" dirty="0"/>
              <a:t>Using generic sequence-to-sequence model</a:t>
            </a:r>
          </a:p>
          <a:p>
            <a:pPr lvl="1"/>
            <a:r>
              <a:rPr lang="en-US" sz="2400" dirty="0"/>
              <a:t>Using span-based models</a:t>
            </a:r>
          </a:p>
          <a:p>
            <a:pPr lvl="1"/>
            <a:endParaRPr lang="en-US" sz="2400" dirty="0"/>
          </a:p>
          <a:p>
            <a:endParaRPr lang="en-US" altLang="ko-KR" sz="2400" dirty="0">
              <a:sym typeface="Verdana"/>
            </a:endParaRPr>
          </a:p>
          <a:p>
            <a:endParaRPr lang="en-US" altLang="ko-KR" sz="24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70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Application 2: Syntactic Parsing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2" name="Content Placeholder 1"/>
          <p:cNvSpPr txBox="1">
            <a:spLocks/>
          </p:cNvSpPr>
          <p:nvPr/>
        </p:nvSpPr>
        <p:spPr>
          <a:xfrm>
            <a:off x="1922468" y="1485900"/>
            <a:ext cx="8347065" cy="2971800"/>
          </a:xfrm>
          <a:prstGeom prst="rect">
            <a:avLst/>
          </a:prstGeom>
          <a:ln w="76200" cmpd="sng">
            <a:noFill/>
          </a:ln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153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ym typeface="Verdana"/>
              </a:rPr>
              <a:t>seq2seq </a:t>
            </a:r>
            <a:r>
              <a:rPr lang="en-US" altLang="ko-KR" sz="2400" b="1" dirty="0">
                <a:sym typeface="Verdana"/>
              </a:rPr>
              <a:t>does not guarantee </a:t>
            </a:r>
            <a:r>
              <a:rPr lang="en-US" altLang="ko-KR" sz="2400" dirty="0">
                <a:sym typeface="Verdana"/>
              </a:rPr>
              <a:t>“very simple rule”.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71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Constraints on parsing model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2" name="Content Placeholder 1"/>
          <p:cNvSpPr txBox="1">
            <a:spLocks/>
          </p:cNvSpPr>
          <p:nvPr/>
        </p:nvSpPr>
        <p:spPr>
          <a:xfrm>
            <a:off x="1922468" y="1485900"/>
            <a:ext cx="8347065" cy="2971800"/>
          </a:xfrm>
          <a:prstGeom prst="rect">
            <a:avLst/>
          </a:prstGeom>
          <a:ln w="76200" cmpd="sng">
            <a:noFill/>
          </a:ln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71746" y="3734419"/>
            <a:ext cx="2460848" cy="60111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dirty="0">
                <a:solidFill>
                  <a:srgbClr val="000000"/>
                </a:solidFill>
              </a:rPr>
              <a:t>John has  a dog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61838" y="3677803"/>
            <a:ext cx="4803168" cy="74712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2400" b="1" dirty="0">
                <a:solidFill>
                  <a:srgbClr val="0070C0"/>
                </a:solidFill>
                <a:ea typeface="Apple SD 산돌고딕 Neo 일반체"/>
                <a:sym typeface="Verdana"/>
              </a:rPr>
              <a:t>True:</a:t>
            </a:r>
          </a:p>
          <a:p>
            <a:pPr lvl="0"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  <a:ea typeface="Apple SD 산돌고딕 Neo 일반체"/>
                <a:sym typeface="Verdana"/>
              </a:rPr>
              <a:t> (S (NP xx)  (VP xx(NP xx xx))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856812" y="4451355"/>
            <a:ext cx="4803168" cy="18900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2400" b="1" dirty="0">
                <a:solidFill>
                  <a:srgbClr val="FF0000"/>
                </a:solidFill>
                <a:ea typeface="Apple SD 산돌고딕 Neo 일반체"/>
                <a:sym typeface="Verdana"/>
              </a:rPr>
              <a:t>Others: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(S (NP xx) (VP xx (NP xx xx))) </a:t>
            </a:r>
            <a:r>
              <a:rPr lang="en-US" sz="2400" dirty="0">
                <a:solidFill>
                  <a:srgbClr val="FF0000"/>
                </a:solidFill>
                <a:ea typeface="Apple SD 산돌고딕 Neo 일반체"/>
                <a:sym typeface="Verdana"/>
              </a:rPr>
              <a:t>))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FF0000"/>
                </a:solidFill>
                <a:ea typeface="Apple SD 산돌고딕 Neo 일반체"/>
                <a:sym typeface="Verdana"/>
              </a:rPr>
              <a:t>(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(S (NP xx) (VP xx (NP xx xx))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(S (NP xx)</a:t>
            </a:r>
            <a:r>
              <a:rPr lang="en-US" sz="2400" dirty="0">
                <a:solidFill>
                  <a:srgbClr val="FF0000"/>
                </a:solidFill>
                <a:ea typeface="Apple SD 산돌고딕 Neo 일반체"/>
                <a:sym typeface="Verdana"/>
              </a:rPr>
              <a:t> )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</a:t>
            </a:r>
            <a:r>
              <a:rPr lang="en-US" sz="2400" dirty="0">
                <a:solidFill>
                  <a:srgbClr val="FF0000"/>
                </a:solidFill>
                <a:ea typeface="Apple SD 산돌고딕 Neo 일반체"/>
                <a:sym typeface="Verdana"/>
              </a:rPr>
              <a:t>)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(VP xx (NP xx xx)))</a:t>
            </a:r>
          </a:p>
          <a:p>
            <a:pPr lvl="0" algn="ctr">
              <a:lnSpc>
                <a:spcPct val="9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(S (NP xx xx xx xx </a:t>
            </a:r>
            <a:r>
              <a:rPr lang="en-US" sz="2400" dirty="0">
                <a:solidFill>
                  <a:srgbClr val="FF0000"/>
                </a:solidFill>
                <a:ea typeface="Apple SD 산돌고딕 Neo 일반체"/>
                <a:sym typeface="Verdana"/>
              </a:rPr>
              <a:t>xx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))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Apple SD 산돌고딕 Neo 일반체"/>
                <a:sym typeface="Verdana"/>
              </a:rPr>
              <a:t> (S (NP xx) (VP xx xx xx))</a:t>
            </a:r>
          </a:p>
          <a:p>
            <a:pPr algn="ctr">
              <a:lnSpc>
                <a:spcPct val="90000"/>
              </a:lnSpc>
            </a:pPr>
            <a:endParaRPr lang="en-US" sz="2400" dirty="0">
              <a:solidFill>
                <a:srgbClr val="FF0000"/>
              </a:solidFill>
              <a:ea typeface="Apple SD 산돌고딕 Neo 일반체"/>
              <a:sym typeface="Verdana"/>
            </a:endParaRPr>
          </a:p>
          <a:p>
            <a:pPr lvl="0" algn="ctr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lvl="0" algn="ctr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lvl="0" algn="ctr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70221" y="4461535"/>
            <a:ext cx="4167323" cy="217799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en-US" sz="2400" b="1" dirty="0">
                <a:ea typeface="Apple SD 산돌고딕 Neo 일반체"/>
                <a:sym typeface="Verdana"/>
              </a:rPr>
              <a:t>Rules: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2"/>
                </a:solidFill>
                <a:ea typeface="Apple SD 산돌고딕 Neo 일반체"/>
                <a:sym typeface="Verdana"/>
              </a:rPr>
              <a:t>“# open - # closing bracket = 0”</a:t>
            </a:r>
          </a:p>
          <a:p>
            <a:pPr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2"/>
                </a:solidFill>
                <a:ea typeface="Apple SD 산돌고딕 Neo 일반체"/>
                <a:sym typeface="Verdana"/>
              </a:rPr>
              <a:t>“# of input tokens has to match </a:t>
            </a:r>
            <a:br>
              <a:rPr lang="en-US" sz="2400" dirty="0">
                <a:solidFill>
                  <a:schemeClr val="tx2"/>
                </a:solidFill>
                <a:ea typeface="Apple SD 산돌고딕 Neo 일반체"/>
                <a:sym typeface="Verdana"/>
              </a:rPr>
            </a:br>
            <a:r>
              <a:rPr lang="en-US" sz="2400" dirty="0">
                <a:solidFill>
                  <a:schemeClr val="tx2"/>
                </a:solidFill>
                <a:ea typeface="Apple SD 산돌고딕 Neo 일반체"/>
                <a:sym typeface="Verdana"/>
              </a:rPr>
              <a:t># of children on the tree”</a:t>
            </a:r>
          </a:p>
          <a:p>
            <a:pPr lvl="0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lvl="0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  <a:p>
            <a:pPr lvl="0">
              <a:lnSpc>
                <a:spcPct val="9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ea typeface="Apple SD 산돌고딕 Neo 일반체"/>
              <a:sym typeface="Verdana"/>
            </a:endParaRPr>
          </a:p>
        </p:txBody>
      </p:sp>
      <p:sp>
        <p:nvSpPr>
          <p:cNvPr id="4" name="Left Brace 3"/>
          <p:cNvSpPr/>
          <p:nvPr/>
        </p:nvSpPr>
        <p:spPr>
          <a:xfrm>
            <a:off x="6034144" y="4777563"/>
            <a:ext cx="174719" cy="99237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5150645" y="4912242"/>
            <a:ext cx="639988" cy="200561"/>
          </a:xfrm>
          <a:prstGeom prst="rightArrow">
            <a:avLst/>
          </a:prstGeom>
          <a:solidFill>
            <a:schemeClr val="tx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5150645" y="5863808"/>
            <a:ext cx="1746340" cy="173457"/>
          </a:xfrm>
          <a:prstGeom prst="rightArrow">
            <a:avLst>
              <a:gd name="adj1" fmla="val 58174"/>
              <a:gd name="adj2" fmla="val 50000"/>
            </a:avLst>
          </a:prstGeom>
          <a:solidFill>
            <a:schemeClr val="tx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285620" y="2768165"/>
            <a:ext cx="7362645" cy="579581"/>
          </a:xfrm>
          <a:prstGeom prst="rect">
            <a:avLst/>
          </a:prstGeom>
          <a:solidFill>
            <a:srgbClr val="00000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/>
              <a:t>Parser</a:t>
            </a:r>
          </a:p>
        </p:txBody>
      </p:sp>
      <p:sp>
        <p:nvSpPr>
          <p:cNvPr id="27" name="Right Arrow 26"/>
          <p:cNvSpPr/>
          <p:nvPr/>
        </p:nvSpPr>
        <p:spPr>
          <a:xfrm rot="16200000">
            <a:off x="3068461" y="3282825"/>
            <a:ext cx="393772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5400000">
            <a:off x="8035437" y="3300094"/>
            <a:ext cx="347579" cy="481978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801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91397"/>
            <a:ext cx="9753788" cy="4555200"/>
          </a:xfrm>
        </p:spPr>
        <p:txBody>
          <a:bodyPr>
            <a:normAutofit/>
          </a:bodyPr>
          <a:lstStyle/>
          <a:p>
            <a:r>
              <a:rPr lang="en-US" altLang="ko-KR" sz="2400" b="1" dirty="0">
                <a:sym typeface="Verdana"/>
              </a:rPr>
              <a:t>Rules</a:t>
            </a:r>
          </a:p>
          <a:p>
            <a:pPr lvl="1"/>
            <a:r>
              <a:rPr lang="en-US" sz="2000" dirty="0"/>
              <a:t># of input tokens  = # of children on output tree</a:t>
            </a:r>
          </a:p>
          <a:p>
            <a:pPr lvl="1"/>
            <a:r>
              <a:rPr lang="en-US" sz="2000" dirty="0"/>
              <a:t># opening brackets = # of closing brackets</a:t>
            </a:r>
          </a:p>
          <a:p>
            <a:pPr lvl="1"/>
            <a:endParaRPr lang="en-US" altLang="ko-KR" sz="2000" b="1" dirty="0">
              <a:sym typeface="Verdana"/>
            </a:endParaRPr>
          </a:p>
          <a:p>
            <a:r>
              <a:rPr lang="en-US" altLang="ko-KR" sz="2400" b="1" dirty="0">
                <a:sym typeface="Verdana"/>
              </a:rPr>
              <a:t>Constraint function definition (</a:t>
            </a:r>
            <a:r>
              <a:rPr lang="en-US" altLang="ko-KR" sz="2400" b="1" dirty="0" err="1">
                <a:sym typeface="Verdana"/>
              </a:rPr>
              <a:t>x:input</a:t>
            </a:r>
            <a:r>
              <a:rPr lang="en-US" altLang="ko-KR" sz="2400" b="1" dirty="0">
                <a:sym typeface="Verdana"/>
              </a:rPr>
              <a:t>, y: output)</a:t>
            </a:r>
          </a:p>
          <a:p>
            <a:pPr lvl="1"/>
            <a:r>
              <a:rPr lang="en-US" altLang="ko-KR" sz="2000" b="1" dirty="0">
                <a:sym typeface="Verdana"/>
              </a:rPr>
              <a:t>Simple count of errors normalized by </a:t>
            </a:r>
            <a:r>
              <a:rPr lang="en-US" altLang="ko-KR" sz="2000" dirty="0">
                <a:sym typeface="Verdana"/>
              </a:rPr>
              <a:t>sum of input, output </a:t>
            </a:r>
            <a:r>
              <a:rPr lang="en-US" altLang="ko-KR" sz="2000" b="1" dirty="0">
                <a:sym typeface="Verdana"/>
              </a:rPr>
              <a:t>length</a:t>
            </a:r>
            <a:r>
              <a:rPr lang="en-US" altLang="ko-KR" sz="2000" dirty="0">
                <a:sym typeface="Verdana"/>
              </a:rPr>
              <a:t>. </a:t>
            </a:r>
          </a:p>
          <a:p>
            <a:pPr lvl="1"/>
            <a:r>
              <a:rPr lang="en-US" altLang="ko-KR" sz="2000" dirty="0">
                <a:sym typeface="Verdana"/>
              </a:rPr>
              <a:t>Roughly speaking: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72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Constraints function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276" y="3903972"/>
            <a:ext cx="8254724" cy="76726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97193" y="3157870"/>
            <a:ext cx="4303337" cy="361507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44941" y="3157869"/>
            <a:ext cx="828400" cy="361507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854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73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GBI on parsing: Experiments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352" y="2811991"/>
            <a:ext cx="8205228" cy="3397389"/>
          </a:xfrm>
          <a:prstGeom prst="rect">
            <a:avLst/>
          </a:prstGeom>
        </p:spPr>
      </p:pic>
      <p:sp>
        <p:nvSpPr>
          <p:cNvPr id="14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505574"/>
            <a:ext cx="9753788" cy="45552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ym typeface="Verdana"/>
              </a:rPr>
              <a:t>Trained 5 parsers to answer Q1-4 (especially Q3)</a:t>
            </a:r>
          </a:p>
          <a:p>
            <a:pPr lvl="1"/>
            <a:r>
              <a:rPr lang="en-US" altLang="ko-KR" sz="2000" dirty="0">
                <a:sym typeface="Verdana"/>
              </a:rPr>
              <a:t>Net1-2: GNMT (bi-directional encoder, </a:t>
            </a:r>
            <a:r>
              <a:rPr lang="en-US" altLang="ko-KR" sz="2000" dirty="0" err="1">
                <a:sym typeface="Verdana"/>
              </a:rPr>
              <a:t>uni</a:t>
            </a:r>
            <a:r>
              <a:rPr lang="en-US" altLang="ko-KR" sz="2000" dirty="0">
                <a:sym typeface="Verdana"/>
              </a:rPr>
              <a:t>-directional decoder) </a:t>
            </a:r>
          </a:p>
          <a:p>
            <a:pPr lvl="1"/>
            <a:r>
              <a:rPr lang="en-US" altLang="ko-KR" sz="2000" dirty="0">
                <a:sym typeface="Verdana"/>
              </a:rPr>
              <a:t>Net3-5: </a:t>
            </a:r>
            <a:r>
              <a:rPr lang="en-US" altLang="ko-KR" sz="2000" dirty="0" err="1">
                <a:sym typeface="Verdana"/>
              </a:rPr>
              <a:t>uni</a:t>
            </a:r>
            <a:r>
              <a:rPr lang="en-US" altLang="ko-KR" sz="2000" dirty="0">
                <a:sym typeface="Verdana"/>
              </a:rPr>
              <a:t>-directional encoder, decoder.</a:t>
            </a:r>
          </a:p>
          <a:p>
            <a:pPr lvl="1"/>
            <a:r>
              <a:rPr lang="en-US" altLang="ko-KR" sz="2000" dirty="0">
                <a:sym typeface="Verdana"/>
              </a:rPr>
              <a:t>Different dropout, used different portion of the dataset.</a:t>
            </a:r>
            <a:br>
              <a:rPr lang="en-US" altLang="ko-KR" sz="2000" dirty="0">
                <a:sym typeface="Verdana"/>
              </a:rPr>
            </a:br>
            <a:endParaRPr lang="en-US" altLang="ko-KR" sz="1600" dirty="0">
              <a:sym typeface="Verdan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29314" y="6219201"/>
            <a:ext cx="83488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Lucida Grande" charset="0"/>
              </a:rPr>
              <a:t>GNMT: Wu et al, Google's Neural Machine Translation System: Bridging the Gap </a:t>
            </a:r>
            <a:r>
              <a:rPr lang="en-US" sz="1400" b="1">
                <a:solidFill>
                  <a:schemeClr val="bg1">
                    <a:lumMod val="65000"/>
                  </a:schemeClr>
                </a:solidFill>
                <a:latin typeface="Lucida Grande" charset="0"/>
              </a:rPr>
              <a:t>between </a:t>
            </a:r>
            <a:br>
              <a:rPr lang="en-US" sz="1400" b="1">
                <a:solidFill>
                  <a:schemeClr val="bg1">
                    <a:lumMod val="65000"/>
                  </a:schemeClr>
                </a:solidFill>
                <a:latin typeface="Lucida Grande" charset="0"/>
              </a:rPr>
            </a:br>
            <a:r>
              <a:rPr lang="en-US" sz="1400" b="1">
                <a:solidFill>
                  <a:schemeClr val="bg1">
                    <a:lumMod val="65000"/>
                  </a:schemeClr>
                </a:solidFill>
                <a:latin typeface="Lucida Grande" charset="0"/>
              </a:rPr>
              <a:t>Human 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Lucida Grande" charset="0"/>
              </a:rPr>
              <a:t>and Machine Translation, 2016</a:t>
            </a:r>
            <a:endParaRPr lang="en-US" sz="1400" b="1" i="0" dirty="0">
              <a:solidFill>
                <a:schemeClr val="bg1">
                  <a:lumMod val="65000"/>
                </a:schemeClr>
              </a:solidFill>
              <a:effectLst/>
              <a:latin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4791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74</a:t>
            </a:fld>
            <a:endParaRPr lang="en"/>
          </a:p>
        </p:txBody>
      </p:sp>
      <p:sp>
        <p:nvSpPr>
          <p:cNvPr id="12" name="Content Placeholder 1"/>
          <p:cNvSpPr txBox="1">
            <a:spLocks/>
          </p:cNvSpPr>
          <p:nvPr/>
        </p:nvSpPr>
        <p:spPr>
          <a:xfrm>
            <a:off x="1922468" y="1485900"/>
            <a:ext cx="8347065" cy="2971800"/>
          </a:xfrm>
          <a:prstGeom prst="rect">
            <a:avLst/>
          </a:prstGeom>
          <a:ln w="76200" cmpd="sng">
            <a:noFill/>
          </a:ln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 Placeholder 1"/>
          <p:cNvSpPr txBox="1">
            <a:spLocks noGrp="1"/>
          </p:cNvSpPr>
          <p:nvPr>
            <p:ph type="body" idx="1"/>
          </p:nvPr>
        </p:nvSpPr>
        <p:spPr>
          <a:xfrm>
            <a:off x="1835150" y="1482725"/>
            <a:ext cx="8521700" cy="45545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11" name="Shape 66"/>
          <p:cNvSpPr txBox="1">
            <a:spLocks/>
          </p:cNvSpPr>
          <p:nvPr/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lvl="0" algn="l" defTabSz="4572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/>
              <a:t>GBI on parsing: Experiments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447" y="1499953"/>
            <a:ext cx="7281298" cy="532709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55850" y="2240705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Similar trend.</a:t>
            </a:r>
          </a:p>
          <a:p>
            <a:r>
              <a:rPr lang="en-US" altLang="ko-KR" sz="2800" b="1" dirty="0">
                <a:solidFill>
                  <a:srgbClr val="0070C0"/>
                </a:solidFill>
              </a:rPr>
              <a:t>Again, </a:t>
            </a:r>
            <a:r>
              <a:rPr lang="en-US" sz="2800" b="1" dirty="0">
                <a:solidFill>
                  <a:srgbClr val="0070C0"/>
                </a:solidFill>
              </a:rPr>
              <a:t>GBI 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Improves all cases.</a:t>
            </a:r>
            <a:br>
              <a:rPr lang="en-US" sz="2800" b="1" dirty="0">
                <a:solidFill>
                  <a:srgbClr val="0070C0"/>
                </a:solidFill>
              </a:rPr>
            </a:br>
            <a:endParaRPr 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0062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75</a:t>
            </a:fld>
            <a:endParaRPr lang="en"/>
          </a:p>
        </p:txBody>
      </p:sp>
      <p:sp>
        <p:nvSpPr>
          <p:cNvPr id="12" name="Content Placeholder 1"/>
          <p:cNvSpPr txBox="1">
            <a:spLocks/>
          </p:cNvSpPr>
          <p:nvPr/>
        </p:nvSpPr>
        <p:spPr>
          <a:xfrm>
            <a:off x="1922468" y="1485900"/>
            <a:ext cx="8347065" cy="2971800"/>
          </a:xfrm>
          <a:prstGeom prst="rect">
            <a:avLst/>
          </a:prstGeom>
          <a:ln w="76200" cmpd="sng">
            <a:noFill/>
          </a:ln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 Placeholder 1"/>
          <p:cNvSpPr txBox="1">
            <a:spLocks noGrp="1"/>
          </p:cNvSpPr>
          <p:nvPr>
            <p:ph type="body" idx="1"/>
          </p:nvPr>
        </p:nvSpPr>
        <p:spPr>
          <a:xfrm>
            <a:off x="1835149" y="1482725"/>
            <a:ext cx="10193059" cy="45545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ym typeface="Verdana"/>
              </a:rPr>
              <a:t>Q4: Not sensitive to the baseline model performance.</a:t>
            </a:r>
          </a:p>
          <a:p>
            <a:r>
              <a:rPr lang="en-US" altLang="ko-KR" sz="2400" dirty="0">
                <a:sym typeface="Verdana"/>
              </a:rPr>
              <a:t>Not only that, </a:t>
            </a:r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sym typeface="Verdana"/>
              </a:rPr>
              <a:t>GBI is also compatible with various decoding methods.</a:t>
            </a:r>
          </a:p>
          <a:p>
            <a:endParaRPr lang="en-US" altLang="ko-KR" b="1" dirty="0">
              <a:solidFill>
                <a:schemeClr val="tx2"/>
              </a:solidFill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11" name="Shape 66"/>
          <p:cNvSpPr txBox="1">
            <a:spLocks/>
          </p:cNvSpPr>
          <p:nvPr/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lvl="0" algn="l" defTabSz="4572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/>
              <a:t>GBI on parsing: Experiments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550" y="2495550"/>
            <a:ext cx="5689600" cy="39243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341491" y="2430622"/>
            <a:ext cx="1490689" cy="4114326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824025" y="2430622"/>
            <a:ext cx="787790" cy="4114325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826412" y="2430622"/>
            <a:ext cx="1095620" cy="4049399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4479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76</a:t>
            </a:fld>
            <a:endParaRPr lang="en"/>
          </a:p>
        </p:txBody>
      </p:sp>
      <p:sp>
        <p:nvSpPr>
          <p:cNvPr id="12" name="Content Placeholder 1"/>
          <p:cNvSpPr txBox="1">
            <a:spLocks/>
          </p:cNvSpPr>
          <p:nvPr/>
        </p:nvSpPr>
        <p:spPr>
          <a:xfrm>
            <a:off x="1922468" y="1485900"/>
            <a:ext cx="8347065" cy="2971800"/>
          </a:xfrm>
          <a:prstGeom prst="rect">
            <a:avLst/>
          </a:prstGeom>
          <a:ln w="76200" cmpd="sng">
            <a:noFill/>
          </a:ln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 Placeholder 1"/>
          <p:cNvSpPr txBox="1">
            <a:spLocks noGrp="1"/>
          </p:cNvSpPr>
          <p:nvPr>
            <p:ph type="body" idx="1"/>
          </p:nvPr>
        </p:nvSpPr>
        <p:spPr>
          <a:xfrm>
            <a:off x="1835149" y="1482725"/>
            <a:ext cx="10193059" cy="45545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ym typeface="Verdana"/>
              </a:rPr>
              <a:t>Q4: Not sensitive to the baseline model performance.</a:t>
            </a:r>
          </a:p>
          <a:p>
            <a:r>
              <a:rPr lang="en-US" altLang="ko-KR" sz="2400" dirty="0">
                <a:sym typeface="Verdana"/>
              </a:rPr>
              <a:t>Not only that, </a:t>
            </a:r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sym typeface="Verdana"/>
              </a:rPr>
              <a:t>GBI is also compatible with various decoding methods.</a:t>
            </a:r>
          </a:p>
          <a:p>
            <a:endParaRPr lang="en-US" altLang="ko-KR" b="1" dirty="0">
              <a:solidFill>
                <a:schemeClr val="tx2"/>
              </a:solidFill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11" name="Shape 66"/>
          <p:cNvSpPr txBox="1">
            <a:spLocks/>
          </p:cNvSpPr>
          <p:nvPr/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lvl="0" algn="l" defTabSz="4572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/>
              <a:t>GBI on parsing: Experiments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550" y="2495550"/>
            <a:ext cx="5689600" cy="39243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341491" y="2430622"/>
            <a:ext cx="1490689" cy="4114326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824025" y="2430622"/>
            <a:ext cx="787790" cy="4114325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826412" y="2430622"/>
            <a:ext cx="1095620" cy="4049399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5657" y="2833112"/>
            <a:ext cx="2836924" cy="707886"/>
          </a:xfrm>
          <a:prstGeom prst="rect">
            <a:avLst/>
          </a:prstGeom>
          <a:ln w="28575">
            <a:solidFill>
              <a:srgbClr val="C0504D"/>
            </a:solidFill>
          </a:ln>
        </p:spPr>
        <p:txBody>
          <a:bodyPr wrap="square">
            <a:spAutoFit/>
          </a:bodyPr>
          <a:lstStyle/>
          <a:p>
            <a:r>
              <a:rPr lang="en-US" sz="2000" i="1" dirty="0"/>
              <a:t>More details, </a:t>
            </a:r>
          </a:p>
          <a:p>
            <a:r>
              <a:rPr lang="en-US" sz="2000" i="1" dirty="0"/>
              <a:t>Please refer </a:t>
            </a:r>
            <a:r>
              <a:rPr lang="en-US" sz="2000" i="1"/>
              <a:t>to the </a:t>
            </a:r>
            <a:r>
              <a:rPr lang="en-US" sz="2000" i="1" dirty="0"/>
              <a:t>paper.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792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9621194" cy="4555200"/>
          </a:xfrm>
        </p:spPr>
        <p:txBody>
          <a:bodyPr>
            <a:normAutofit/>
          </a:bodyPr>
          <a:lstStyle/>
          <a:p>
            <a:r>
              <a:rPr lang="en-US" altLang="ko-KR" sz="2800" i="1" dirty="0">
                <a:sym typeface="Verdana"/>
              </a:rPr>
              <a:t>Transduction (toy) </a:t>
            </a:r>
          </a:p>
          <a:p>
            <a:pPr lvl="1"/>
            <a:r>
              <a:rPr lang="en-US" altLang="ko-KR" sz="2000" dirty="0">
                <a:sym typeface="Verdana"/>
              </a:rPr>
              <a:t>A transducer (T) is a </a:t>
            </a:r>
            <a:r>
              <a:rPr lang="en-US" sz="2000" dirty="0"/>
              <a:t>function from a </a:t>
            </a:r>
            <a:br>
              <a:rPr lang="en-US" sz="2000" dirty="0"/>
            </a:br>
            <a:r>
              <a:rPr lang="en-US" sz="2000" dirty="0"/>
              <a:t>					‘source language’ (L</a:t>
            </a:r>
            <a:r>
              <a:rPr lang="en-US" sz="2000" baseline="-25000" dirty="0"/>
              <a:t>s</a:t>
            </a:r>
            <a:r>
              <a:rPr lang="en-US" sz="2000" dirty="0"/>
              <a:t> ) to a ‘target language’ (L</a:t>
            </a:r>
            <a:r>
              <a:rPr lang="en-US" sz="2000" baseline="-25000" dirty="0"/>
              <a:t>T</a:t>
            </a:r>
            <a:r>
              <a:rPr lang="en-US" sz="2000" dirty="0"/>
              <a:t> ). </a:t>
            </a:r>
          </a:p>
          <a:p>
            <a:pPr lvl="1"/>
            <a:endParaRPr lang="en-US" altLang="ko-KR" sz="20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77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GBI on transducer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506" y="2862728"/>
            <a:ext cx="2457398" cy="5931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050950" y="2712686"/>
            <a:ext cx="22456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ym typeface="Verdana"/>
              </a:rPr>
              <a:t>T: </a:t>
            </a:r>
            <a:r>
              <a:rPr lang="en-US" altLang="ko-KR" sz="2800" dirty="0" err="1">
                <a:sym typeface="Verdana"/>
              </a:rPr>
              <a:t>az</a:t>
            </a:r>
            <a:r>
              <a:rPr lang="en-US" altLang="ko-KR" sz="2800" dirty="0">
                <a:sym typeface="Verdana"/>
              </a:rPr>
              <a:t> </a:t>
            </a:r>
            <a:r>
              <a:rPr lang="en-US" altLang="ko-KR" sz="2800" dirty="0">
                <a:sym typeface="Wingdings"/>
              </a:rPr>
              <a:t> </a:t>
            </a:r>
            <a:r>
              <a:rPr lang="en-US" altLang="ko-KR" sz="2800" dirty="0" err="1">
                <a:solidFill>
                  <a:srgbClr val="0070C0"/>
                </a:solidFill>
                <a:sym typeface="Wingdings"/>
              </a:rPr>
              <a:t>aaa</a:t>
            </a:r>
            <a:endParaRPr lang="en-US" altLang="ko-KR" sz="2800" dirty="0">
              <a:solidFill>
                <a:srgbClr val="0070C0"/>
              </a:solidFill>
              <a:sym typeface="Wingdings"/>
            </a:endParaRPr>
          </a:p>
          <a:p>
            <a:r>
              <a:rPr lang="en-US" altLang="ko-KR" sz="2800" dirty="0">
                <a:sym typeface="Wingdings"/>
              </a:rPr>
              <a:t>    </a:t>
            </a:r>
            <a:r>
              <a:rPr lang="en-US" altLang="ko-KR" sz="2800" dirty="0" err="1">
                <a:sym typeface="Wingdings"/>
              </a:rPr>
              <a:t>bz</a:t>
            </a:r>
            <a:r>
              <a:rPr lang="en-US" altLang="ko-KR" sz="2800" dirty="0">
                <a:sym typeface="Wingdings"/>
              </a:rPr>
              <a:t>  </a:t>
            </a:r>
            <a:r>
              <a:rPr lang="en-US" altLang="ko-KR" sz="2800" dirty="0" err="1">
                <a:solidFill>
                  <a:srgbClr val="0070C0"/>
                </a:solidFill>
                <a:sym typeface="Wingdings"/>
              </a:rPr>
              <a:t>zb</a:t>
            </a:r>
            <a:endParaRPr lang="en-US" altLang="ko-KR" sz="2800" dirty="0">
              <a:solidFill>
                <a:srgbClr val="0070C0"/>
              </a:solidFill>
              <a:sym typeface="Wingdings"/>
            </a:endParaRPr>
          </a:p>
          <a:p>
            <a:endParaRPr lang="en-US" sz="2800" dirty="0">
              <a:sym typeface="Wingdings"/>
            </a:endParaRPr>
          </a:p>
          <a:p>
            <a:endParaRPr lang="en-US" sz="2800" dirty="0"/>
          </a:p>
        </p:txBody>
      </p:sp>
      <p:sp>
        <p:nvSpPr>
          <p:cNvPr id="37" name="Rectangle 36"/>
          <p:cNvSpPr/>
          <p:nvPr/>
        </p:nvSpPr>
        <p:spPr>
          <a:xfrm>
            <a:off x="4334436" y="3713171"/>
            <a:ext cx="638959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S: </a:t>
            </a:r>
            <a:r>
              <a:rPr lang="en-US" sz="2800" dirty="0" err="1"/>
              <a:t>azazbzazbzbzazbzbzbzbzbz</a:t>
            </a:r>
            <a:r>
              <a:rPr lang="en-US" sz="2800" dirty="0"/>
              <a:t> </a:t>
            </a:r>
          </a:p>
          <a:p>
            <a:endParaRPr lang="en-US" sz="2800" dirty="0">
              <a:sym typeface="Wingdings"/>
            </a:endParaRPr>
          </a:p>
          <a:p>
            <a:endParaRPr lang="en-US" sz="2800" dirty="0">
              <a:sym typeface="Wingdings"/>
            </a:endParaRPr>
          </a:p>
          <a:p>
            <a:r>
              <a:rPr lang="en-US" sz="2800" dirty="0">
                <a:solidFill>
                  <a:srgbClr val="0070C0"/>
                </a:solidFill>
              </a:rPr>
              <a:t>T: </a:t>
            </a:r>
            <a:r>
              <a:rPr lang="en-US" sz="2800" dirty="0" err="1">
                <a:solidFill>
                  <a:srgbClr val="0070C0"/>
                </a:solidFill>
              </a:rPr>
              <a:t>aaaaaazbaaazbzbaaazbzbzbzbzb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endParaRPr lang="en-US" sz="2800" dirty="0">
              <a:solidFill>
                <a:srgbClr val="0070C0"/>
              </a:solidFill>
              <a:sym typeface="Wingdings"/>
            </a:endParaRPr>
          </a:p>
          <a:p>
            <a:endParaRPr lang="en-US" sz="2800" dirty="0"/>
          </a:p>
        </p:txBody>
      </p:sp>
      <p:sp>
        <p:nvSpPr>
          <p:cNvPr id="49" name="Right Arrow 48"/>
          <p:cNvSpPr/>
          <p:nvPr/>
        </p:nvSpPr>
        <p:spPr>
          <a:xfrm rot="5400000">
            <a:off x="5767187" y="4500935"/>
            <a:ext cx="734028" cy="235298"/>
          </a:xfrm>
          <a:prstGeom prst="rightArrow">
            <a:avLst/>
          </a:prstGeom>
          <a:solidFill>
            <a:schemeClr val="tx1">
              <a:alpha val="92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905399" y="3836071"/>
            <a:ext cx="3122810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79646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dirty="0">
                <a:sym typeface="Verdana"/>
              </a:rPr>
              <a:t>constraint:</a:t>
            </a:r>
          </a:p>
          <a:p>
            <a:r>
              <a:rPr lang="en-US" sz="2400" dirty="0">
                <a:sym typeface="Verdana"/>
              </a:rPr>
              <a:t>3 x (# a in </a:t>
            </a:r>
            <a:r>
              <a:rPr lang="en-US" sz="2400" b="1" dirty="0">
                <a:sym typeface="Verdana"/>
              </a:rPr>
              <a:t>S</a:t>
            </a:r>
            <a:r>
              <a:rPr lang="en-US" sz="2400" dirty="0">
                <a:sym typeface="Verdana"/>
              </a:rPr>
              <a:t>)  = # a in </a:t>
            </a:r>
            <a:r>
              <a:rPr lang="en-US" sz="2400" b="1" dirty="0">
                <a:sym typeface="Verdana"/>
              </a:rPr>
              <a:t>T</a:t>
            </a:r>
            <a:endParaRPr lang="en-US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402380" y="2851016"/>
            <a:ext cx="3524161" cy="1815882"/>
          </a:xfrm>
          <a:prstGeom prst="rect">
            <a:avLst/>
          </a:prstGeom>
          <a:ln w="28575"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en-US" sz="2400" i="1" dirty="0"/>
              <a:t>Experiment Result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65.2%  conversion rate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On Failure set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/>
              <a:t>Before-GBI: 75.2%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/>
              <a:t>After-GBI: 82.4%</a:t>
            </a:r>
          </a:p>
        </p:txBody>
      </p:sp>
    </p:spTree>
    <p:extLst>
      <p:ext uri="{BB962C8B-B14F-4D97-AF65-F5344CB8AC3E}">
        <p14:creationId xmlns:p14="http://schemas.microsoft.com/office/powerpoint/2010/main" val="6609774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9621194" cy="4555200"/>
          </a:xfrm>
        </p:spPr>
        <p:txBody>
          <a:bodyPr>
            <a:normAutofit/>
          </a:bodyPr>
          <a:lstStyle/>
          <a:p>
            <a:r>
              <a:rPr lang="en-US" altLang="ko-KR" sz="2800" i="1" dirty="0">
                <a:sym typeface="Verdana"/>
              </a:rPr>
              <a:t>Transduction (toy) </a:t>
            </a:r>
          </a:p>
          <a:p>
            <a:pPr lvl="1"/>
            <a:r>
              <a:rPr lang="en-US" altLang="ko-KR" sz="2000" dirty="0">
                <a:sym typeface="Verdana"/>
              </a:rPr>
              <a:t>A transducer (T) is a </a:t>
            </a:r>
            <a:r>
              <a:rPr lang="en-US" sz="2000" dirty="0"/>
              <a:t>function from a </a:t>
            </a:r>
            <a:br>
              <a:rPr lang="en-US" sz="2000" dirty="0"/>
            </a:br>
            <a:r>
              <a:rPr lang="en-US" sz="2000" dirty="0"/>
              <a:t>					‘source language’ (L</a:t>
            </a:r>
            <a:r>
              <a:rPr lang="en-US" sz="2000" baseline="-25000" dirty="0"/>
              <a:t>s</a:t>
            </a:r>
            <a:r>
              <a:rPr lang="en-US" sz="2000" dirty="0"/>
              <a:t> ) to a ‘target language’ (L</a:t>
            </a:r>
            <a:r>
              <a:rPr lang="en-US" sz="2000" baseline="-25000" dirty="0"/>
              <a:t>T</a:t>
            </a:r>
            <a:r>
              <a:rPr lang="en-US" sz="2000" dirty="0"/>
              <a:t> ). </a:t>
            </a:r>
          </a:p>
          <a:p>
            <a:pPr lvl="1"/>
            <a:endParaRPr lang="en-US" altLang="ko-KR" sz="20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78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GBI on transducer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506" y="2862728"/>
            <a:ext cx="2457398" cy="5931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050950" y="2712686"/>
            <a:ext cx="22456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ym typeface="Verdana"/>
              </a:rPr>
              <a:t>T: </a:t>
            </a:r>
            <a:r>
              <a:rPr lang="en-US" altLang="ko-KR" sz="2800" dirty="0" err="1">
                <a:sym typeface="Verdana"/>
              </a:rPr>
              <a:t>az</a:t>
            </a:r>
            <a:r>
              <a:rPr lang="en-US" altLang="ko-KR" sz="2800" dirty="0">
                <a:sym typeface="Verdana"/>
              </a:rPr>
              <a:t> </a:t>
            </a:r>
            <a:r>
              <a:rPr lang="en-US" altLang="ko-KR" sz="2800" dirty="0">
                <a:sym typeface="Wingdings"/>
              </a:rPr>
              <a:t> </a:t>
            </a:r>
            <a:r>
              <a:rPr lang="en-US" altLang="ko-KR" sz="2800" dirty="0" err="1">
                <a:solidFill>
                  <a:srgbClr val="0070C0"/>
                </a:solidFill>
                <a:sym typeface="Wingdings"/>
              </a:rPr>
              <a:t>aaa</a:t>
            </a:r>
            <a:endParaRPr lang="en-US" altLang="ko-KR" sz="2800" dirty="0">
              <a:solidFill>
                <a:srgbClr val="0070C0"/>
              </a:solidFill>
              <a:sym typeface="Wingdings"/>
            </a:endParaRPr>
          </a:p>
          <a:p>
            <a:r>
              <a:rPr lang="en-US" altLang="ko-KR" sz="2800" dirty="0">
                <a:sym typeface="Wingdings"/>
              </a:rPr>
              <a:t>    </a:t>
            </a:r>
            <a:r>
              <a:rPr lang="en-US" altLang="ko-KR" sz="2800" dirty="0" err="1">
                <a:sym typeface="Wingdings"/>
              </a:rPr>
              <a:t>bz</a:t>
            </a:r>
            <a:r>
              <a:rPr lang="en-US" altLang="ko-KR" sz="2800" dirty="0">
                <a:sym typeface="Wingdings"/>
              </a:rPr>
              <a:t>  </a:t>
            </a:r>
            <a:r>
              <a:rPr lang="en-US" altLang="ko-KR" sz="2800" dirty="0" err="1">
                <a:solidFill>
                  <a:srgbClr val="0070C0"/>
                </a:solidFill>
                <a:sym typeface="Wingdings"/>
              </a:rPr>
              <a:t>zb</a:t>
            </a:r>
            <a:endParaRPr lang="en-US" altLang="ko-KR" sz="2800" dirty="0">
              <a:solidFill>
                <a:srgbClr val="0070C0"/>
              </a:solidFill>
              <a:sym typeface="Wingdings"/>
            </a:endParaRPr>
          </a:p>
          <a:p>
            <a:endParaRPr lang="en-US" sz="2800" dirty="0">
              <a:sym typeface="Wingdings"/>
            </a:endParaRPr>
          </a:p>
          <a:p>
            <a:endParaRPr lang="en-US" sz="2800" dirty="0"/>
          </a:p>
        </p:txBody>
      </p:sp>
      <p:sp>
        <p:nvSpPr>
          <p:cNvPr id="37" name="Rectangle 36"/>
          <p:cNvSpPr/>
          <p:nvPr/>
        </p:nvSpPr>
        <p:spPr>
          <a:xfrm>
            <a:off x="4334436" y="3713171"/>
            <a:ext cx="638959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S: </a:t>
            </a:r>
            <a:r>
              <a:rPr lang="en-US" sz="2800" dirty="0" err="1"/>
              <a:t>azazbzazbzbzazbzbzbzbzbz</a:t>
            </a:r>
            <a:r>
              <a:rPr lang="en-US" sz="2800" dirty="0"/>
              <a:t> </a:t>
            </a:r>
          </a:p>
          <a:p>
            <a:endParaRPr lang="en-US" sz="2800" dirty="0">
              <a:sym typeface="Wingdings"/>
            </a:endParaRPr>
          </a:p>
          <a:p>
            <a:endParaRPr lang="en-US" sz="2800" dirty="0">
              <a:sym typeface="Wingdings"/>
            </a:endParaRPr>
          </a:p>
          <a:p>
            <a:r>
              <a:rPr lang="en-US" sz="2800" dirty="0">
                <a:solidFill>
                  <a:srgbClr val="0070C0"/>
                </a:solidFill>
              </a:rPr>
              <a:t>T: </a:t>
            </a:r>
            <a:r>
              <a:rPr lang="en-US" sz="2800" dirty="0" err="1">
                <a:solidFill>
                  <a:srgbClr val="0070C0"/>
                </a:solidFill>
              </a:rPr>
              <a:t>aaaaaazbaaazbzbaaazbzbzbzbzb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endParaRPr lang="en-US" sz="2800" dirty="0">
              <a:solidFill>
                <a:srgbClr val="0070C0"/>
              </a:solidFill>
              <a:sym typeface="Wingdings"/>
            </a:endParaRPr>
          </a:p>
          <a:p>
            <a:endParaRPr lang="en-US" sz="2800" dirty="0"/>
          </a:p>
        </p:txBody>
      </p:sp>
      <p:sp>
        <p:nvSpPr>
          <p:cNvPr id="49" name="Right Arrow 48"/>
          <p:cNvSpPr/>
          <p:nvPr/>
        </p:nvSpPr>
        <p:spPr>
          <a:xfrm rot="5400000">
            <a:off x="5767187" y="4500935"/>
            <a:ext cx="734028" cy="235298"/>
          </a:xfrm>
          <a:prstGeom prst="rightArrow">
            <a:avLst/>
          </a:prstGeom>
          <a:solidFill>
            <a:schemeClr val="tx1">
              <a:alpha val="92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905399" y="3836071"/>
            <a:ext cx="3122810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79646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dirty="0">
                <a:sym typeface="Verdana"/>
              </a:rPr>
              <a:t>constraint:</a:t>
            </a:r>
          </a:p>
          <a:p>
            <a:r>
              <a:rPr lang="en-US" sz="2400" dirty="0">
                <a:sym typeface="Verdana"/>
              </a:rPr>
              <a:t>3 x (# a in </a:t>
            </a:r>
            <a:r>
              <a:rPr lang="en-US" sz="2400" b="1" dirty="0">
                <a:sym typeface="Verdana"/>
              </a:rPr>
              <a:t>S</a:t>
            </a:r>
            <a:r>
              <a:rPr lang="en-US" sz="2400" dirty="0">
                <a:sym typeface="Verdana"/>
              </a:rPr>
              <a:t>)  = # a in </a:t>
            </a:r>
            <a:r>
              <a:rPr lang="en-US" sz="2400" b="1" dirty="0">
                <a:sym typeface="Verdana"/>
              </a:rPr>
              <a:t>T</a:t>
            </a:r>
            <a:endParaRPr lang="en-US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402380" y="2851016"/>
            <a:ext cx="3771771" cy="1938992"/>
          </a:xfrm>
          <a:prstGeom prst="rect">
            <a:avLst/>
          </a:prstGeom>
          <a:ln w="28575"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en-US" sz="2400" i="1" dirty="0"/>
              <a:t>Experiment Result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65.2%  conversion rate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On Failure set (accuracy)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200" dirty="0"/>
              <a:t>Before-GBI: 75.2%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200" dirty="0"/>
              <a:t>After-GBI: 82.4%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2379" y="4836555"/>
            <a:ext cx="3771771" cy="707886"/>
          </a:xfrm>
          <a:prstGeom prst="rect">
            <a:avLst/>
          </a:prstGeom>
          <a:ln w="28575">
            <a:solidFill>
              <a:srgbClr val="C0504D"/>
            </a:solidFill>
          </a:ln>
        </p:spPr>
        <p:txBody>
          <a:bodyPr wrap="square">
            <a:spAutoFit/>
          </a:bodyPr>
          <a:lstStyle/>
          <a:p>
            <a:r>
              <a:rPr lang="en-US" sz="2000" i="1" dirty="0"/>
              <a:t>More details, </a:t>
            </a:r>
          </a:p>
          <a:p>
            <a:r>
              <a:rPr lang="en-US" sz="2000" i="1" dirty="0"/>
              <a:t>Please refer to the paper.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125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699" y="1482065"/>
            <a:ext cx="9036739" cy="45552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Gradient-based Inference for </a:t>
            </a:r>
            <a:r>
              <a:rPr lang="en-US" sz="4800" b="1" dirty="0">
                <a:solidFill>
                  <a:srgbClr val="0070C0"/>
                </a:solidFill>
              </a:rPr>
              <a:t>Networks </a:t>
            </a:r>
            <a:r>
              <a:rPr lang="en-US" sz="4000" dirty="0"/>
              <a:t>with Output Constraints </a:t>
            </a:r>
            <a:br>
              <a:rPr lang="en-US" sz="4400" dirty="0"/>
            </a:br>
            <a:endParaRPr lang="en-US" sz="4000" dirty="0"/>
          </a:p>
          <a:p>
            <a:endParaRPr lang="en-US" altLang="ko-KR" sz="36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dirty="0"/>
              <a:t>Neural Network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</p:spTree>
    <p:extLst>
      <p:ext uri="{BB962C8B-B14F-4D97-AF65-F5344CB8AC3E}">
        <p14:creationId xmlns:p14="http://schemas.microsoft.com/office/powerpoint/2010/main" val="14834051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9243426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Robustness to noisy constraint.</a:t>
            </a:r>
          </a:p>
          <a:p>
            <a:endParaRPr lang="en-US" altLang="ko-KR" sz="2800" dirty="0">
              <a:sym typeface="Verdana"/>
            </a:endParaRPr>
          </a:p>
          <a:p>
            <a:r>
              <a:rPr lang="en-US" altLang="ko-KR" sz="2800" dirty="0">
                <a:sym typeface="Verdana"/>
              </a:rPr>
              <a:t>Q5) out-of-domain performance.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79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GBI: extra considerations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</p:spTree>
    <p:extLst>
      <p:ext uri="{BB962C8B-B14F-4D97-AF65-F5344CB8AC3E}">
        <p14:creationId xmlns:p14="http://schemas.microsoft.com/office/powerpoint/2010/main" val="1022895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10274784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SRL has about 10% of the span mismatch between </a:t>
            </a:r>
            <a:br>
              <a:rPr lang="en-US" altLang="ko-KR" sz="2800" dirty="0">
                <a:sym typeface="Verdana"/>
              </a:rPr>
            </a:br>
            <a:r>
              <a:rPr lang="en-US" altLang="ko-KR" sz="2800" dirty="0">
                <a:sym typeface="Verdana"/>
              </a:rPr>
              <a:t>annotated SRL output (</a:t>
            </a:r>
            <a:r>
              <a:rPr lang="en-US" altLang="ko-KR" sz="2800" dirty="0" err="1">
                <a:sym typeface="Verdana"/>
              </a:rPr>
              <a:t>propbank</a:t>
            </a:r>
            <a:r>
              <a:rPr lang="en-US" altLang="ko-KR" sz="2800" dirty="0">
                <a:sym typeface="Verdana"/>
              </a:rPr>
              <a:t>) &amp; parse tree (treebank)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80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Robustness of GBI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</p:spTree>
    <p:extLst>
      <p:ext uri="{BB962C8B-B14F-4D97-AF65-F5344CB8AC3E}">
        <p14:creationId xmlns:p14="http://schemas.microsoft.com/office/powerpoint/2010/main" val="7670169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10274784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SRL has about 10% of the span mismatch between </a:t>
            </a:r>
            <a:br>
              <a:rPr lang="en-US" altLang="ko-KR" sz="2800" dirty="0">
                <a:sym typeface="Verdana"/>
              </a:rPr>
            </a:br>
            <a:r>
              <a:rPr lang="en-US" altLang="ko-KR" sz="2800" dirty="0">
                <a:sym typeface="Verdana"/>
              </a:rPr>
              <a:t>annotated SRL output (</a:t>
            </a:r>
            <a:r>
              <a:rPr lang="en-US" altLang="ko-KR" sz="2800" dirty="0" err="1">
                <a:sym typeface="Verdana"/>
              </a:rPr>
              <a:t>propbank</a:t>
            </a:r>
            <a:r>
              <a:rPr lang="en-US" altLang="ko-KR" sz="2800" dirty="0">
                <a:sym typeface="Verdana"/>
              </a:rPr>
              <a:t>) &amp; parse tree (treebank)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81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Robustness of GBI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61" y="2468741"/>
            <a:ext cx="5114260" cy="4273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069" y="2472350"/>
            <a:ext cx="4393585" cy="427007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659525" y="2942069"/>
            <a:ext cx="1452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sym typeface="Verdana"/>
              </a:rPr>
              <a:t>10% - trained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421635" y="2942069"/>
            <a:ext cx="1335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sym typeface="Verdana"/>
              </a:rPr>
              <a:t>1% - trained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4237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10274784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SRL has about 10% of the span mismatch between </a:t>
            </a:r>
            <a:br>
              <a:rPr lang="en-US" altLang="ko-KR" sz="2800" dirty="0">
                <a:sym typeface="Verdana"/>
              </a:rPr>
            </a:br>
            <a:r>
              <a:rPr lang="en-US" altLang="ko-KR" sz="2800" dirty="0">
                <a:sym typeface="Verdana"/>
              </a:rPr>
              <a:t>annotated SRL output (</a:t>
            </a:r>
            <a:r>
              <a:rPr lang="en-US" altLang="ko-KR" sz="2800" dirty="0" err="1">
                <a:sym typeface="Verdana"/>
              </a:rPr>
              <a:t>propbank</a:t>
            </a:r>
            <a:r>
              <a:rPr lang="en-US" altLang="ko-KR" sz="2800" dirty="0">
                <a:sym typeface="Verdana"/>
              </a:rPr>
              <a:t>) &amp; parse tree (treebank)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82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Robustness of GBI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61" y="2468741"/>
            <a:ext cx="5114260" cy="4273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069" y="2472350"/>
            <a:ext cx="4393585" cy="427007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75312" y="3065928"/>
            <a:ext cx="1714500" cy="36239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163990" y="3065927"/>
            <a:ext cx="1714500" cy="36239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948876" y="3436499"/>
            <a:ext cx="21659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sym typeface="Verdana"/>
              </a:rPr>
              <a:t>Noise hurts A* </a:t>
            </a:r>
            <a:br>
              <a:rPr lang="en-US" b="1" dirty="0">
                <a:solidFill>
                  <a:srgbClr val="0070C0"/>
                </a:solidFill>
                <a:sym typeface="Verdana"/>
              </a:rPr>
            </a:br>
            <a:r>
              <a:rPr lang="en-US" b="1" dirty="0">
                <a:solidFill>
                  <a:srgbClr val="0070C0"/>
                </a:solidFill>
                <a:sym typeface="Verdana"/>
              </a:rPr>
              <a:t>but not much on GBI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21635" y="2942069"/>
            <a:ext cx="1335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sym typeface="Verdana"/>
              </a:rPr>
              <a:t>1% - trained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659525" y="2942069"/>
            <a:ext cx="1452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sym typeface="Verdana"/>
              </a:rPr>
              <a:t>10% - trained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0176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CoNLL2012</a:t>
            </a:r>
          </a:p>
          <a:p>
            <a:pPr lvl="1"/>
            <a:r>
              <a:rPr lang="en-US" sz="2400" dirty="0" err="1"/>
              <a:t>NewsWire</a:t>
            </a:r>
            <a:r>
              <a:rPr lang="en-US" sz="2400" dirty="0"/>
              <a:t> (NW) </a:t>
            </a:r>
          </a:p>
          <a:p>
            <a:pPr lvl="1"/>
            <a:r>
              <a:rPr lang="en-US" sz="2400" dirty="0"/>
              <a:t>Broadcast Conversation (BC) </a:t>
            </a:r>
          </a:p>
          <a:p>
            <a:pPr lvl="1"/>
            <a:r>
              <a:rPr lang="en-US" sz="2400" dirty="0"/>
              <a:t>Broadcast News (BN) </a:t>
            </a:r>
          </a:p>
          <a:p>
            <a:pPr lvl="1"/>
            <a:r>
              <a:rPr lang="en-US" sz="2400" dirty="0"/>
              <a:t>Pivot Corpus (PT) </a:t>
            </a:r>
          </a:p>
          <a:p>
            <a:pPr lvl="1"/>
            <a:r>
              <a:rPr lang="en-US" sz="2400" dirty="0"/>
              <a:t>Telephone Conversation (TC) </a:t>
            </a:r>
          </a:p>
          <a:p>
            <a:pPr lvl="1"/>
            <a:r>
              <a:rPr lang="en-US" sz="2400" dirty="0"/>
              <a:t>Weblogs (WB)</a:t>
            </a: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83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GBI on out-of-domain data (Q5)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</p:spTree>
    <p:extLst>
      <p:ext uri="{BB962C8B-B14F-4D97-AF65-F5344CB8AC3E}">
        <p14:creationId xmlns:p14="http://schemas.microsoft.com/office/powerpoint/2010/main" val="4717835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CoNLL2012</a:t>
            </a:r>
          </a:p>
          <a:p>
            <a:pPr lvl="1"/>
            <a:r>
              <a:rPr lang="en-US" sz="2400" dirty="0" err="1"/>
              <a:t>NewsWire</a:t>
            </a:r>
            <a:r>
              <a:rPr lang="en-US" sz="2400" dirty="0"/>
              <a:t> (NW) which includes WSJ 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Broadcast Conversation (BC) </a:t>
            </a:r>
          </a:p>
          <a:p>
            <a:pPr lvl="1"/>
            <a:r>
              <a:rPr lang="en-US" sz="2400" dirty="0"/>
              <a:t>Broadcast News (BN) </a:t>
            </a:r>
          </a:p>
          <a:p>
            <a:pPr lvl="1"/>
            <a:r>
              <a:rPr lang="en-US" sz="2400" dirty="0"/>
              <a:t>Pivot Corpus (PT) </a:t>
            </a:r>
          </a:p>
          <a:p>
            <a:pPr lvl="1"/>
            <a:r>
              <a:rPr lang="en-US" sz="2400" dirty="0"/>
              <a:t>Telephone Conversation (TC) </a:t>
            </a:r>
          </a:p>
          <a:p>
            <a:pPr lvl="1"/>
            <a:r>
              <a:rPr lang="en-US" sz="2400" dirty="0"/>
              <a:t>Weblogs (WB)</a:t>
            </a: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84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GBI on out-of-domain data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55936" y="3434579"/>
            <a:ext cx="5378210" cy="1803549"/>
          </a:xfrm>
          <a:prstGeom prst="rect">
            <a:avLst/>
          </a:prstGeom>
          <a:solidFill>
            <a:schemeClr val="accent6">
              <a:lumMod val="60000"/>
              <a:lumOff val="40000"/>
              <a:alpha val="27843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55936" y="1967836"/>
            <a:ext cx="5378210" cy="444067"/>
          </a:xfrm>
          <a:prstGeom prst="rect">
            <a:avLst/>
          </a:prstGeom>
          <a:solidFill>
            <a:schemeClr val="accent3">
              <a:lumMod val="40000"/>
              <a:lumOff val="60000"/>
              <a:alpha val="36863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490694" y="1582288"/>
            <a:ext cx="1647979" cy="1478697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Source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Domain</a:t>
            </a:r>
          </a:p>
        </p:txBody>
      </p:sp>
      <p:sp>
        <p:nvSpPr>
          <p:cNvPr id="10" name="Oval 9"/>
          <p:cNvSpPr/>
          <p:nvPr/>
        </p:nvSpPr>
        <p:spPr>
          <a:xfrm>
            <a:off x="8501360" y="3713427"/>
            <a:ext cx="1694073" cy="1488405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Target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Domain</a:t>
            </a:r>
          </a:p>
        </p:txBody>
      </p:sp>
      <p:sp>
        <p:nvSpPr>
          <p:cNvPr id="11" name="Cloud 10"/>
          <p:cNvSpPr/>
          <p:nvPr/>
        </p:nvSpPr>
        <p:spPr>
          <a:xfrm>
            <a:off x="9465739" y="3022772"/>
            <a:ext cx="1830870" cy="677005"/>
          </a:xfrm>
          <a:prstGeom prst="cloud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Constraint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triped Right Arrow 11"/>
          <p:cNvSpPr/>
          <p:nvPr/>
        </p:nvSpPr>
        <p:spPr>
          <a:xfrm rot="5400000">
            <a:off x="8899190" y="3167117"/>
            <a:ext cx="898410" cy="508065"/>
          </a:xfrm>
          <a:prstGeom prst="stripedRightArrow">
            <a:avLst>
              <a:gd name="adj1" fmla="val 50000"/>
              <a:gd name="adj2" fmla="val 45610"/>
            </a:avLst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616548" y="5365582"/>
            <a:ext cx="37865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Can constraint injection</a:t>
            </a:r>
          </a:p>
          <a:p>
            <a:pPr algn="ctr"/>
            <a:r>
              <a:rPr lang="en-US" dirty="0"/>
              <a:t>transfer to other domains? </a:t>
            </a:r>
          </a:p>
        </p:txBody>
      </p:sp>
    </p:spTree>
    <p:extLst>
      <p:ext uri="{BB962C8B-B14F-4D97-AF65-F5344CB8AC3E}">
        <p14:creationId xmlns:p14="http://schemas.microsoft.com/office/powerpoint/2010/main" val="2757877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699" y="1482065"/>
            <a:ext cx="9460909" cy="4555200"/>
          </a:xfrm>
        </p:spPr>
        <p:txBody>
          <a:bodyPr/>
          <a:lstStyle/>
          <a:p>
            <a:r>
              <a:rPr lang="en-US" altLang="ko-KR" sz="2400" dirty="0">
                <a:sym typeface="Verdana"/>
              </a:rPr>
              <a:t>Generally higher failure rate on out-of-domain evaluation</a:t>
            </a:r>
            <a:br>
              <a:rPr lang="en-US" altLang="ko-KR" sz="2400" dirty="0">
                <a:sym typeface="Verdana"/>
              </a:rPr>
            </a:br>
            <a:r>
              <a:rPr lang="en-US" altLang="ko-KR" sz="2400" dirty="0">
                <a:sym typeface="Verdana"/>
              </a:rPr>
              <a:t>compared to in-domain </a:t>
            </a:r>
            <a:r>
              <a:rPr lang="en-US" altLang="ko-KR" sz="2000" dirty="0">
                <a:sym typeface="Verdana"/>
              </a:rPr>
              <a:t>(parsing: 11.9 %, SRL: 18.1%).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85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GBI on out-of-domain data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00" y="2555119"/>
            <a:ext cx="7747000" cy="401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47517" y="2544173"/>
            <a:ext cx="1037693" cy="4024146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solidFill>
              <a:schemeClr val="accent1">
                <a:shade val="95000"/>
                <a:satMod val="105000"/>
                <a:alpha val="9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924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699" y="1482065"/>
            <a:ext cx="9460909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In summary, improves in all cases (reporting on failure set)</a:t>
            </a:r>
          </a:p>
          <a:p>
            <a:pPr lvl="1"/>
            <a:r>
              <a:rPr lang="en-US" altLang="ko-KR" sz="2400" dirty="0">
                <a:sym typeface="Verdana"/>
              </a:rPr>
              <a:t>While parsing is more sensitive to domains.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86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GBI on out-of-domain data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67" y="2381909"/>
            <a:ext cx="5743629" cy="42609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6"/>
          <a:stretch/>
        </p:blipFill>
        <p:spPr>
          <a:xfrm>
            <a:off x="6777317" y="2441134"/>
            <a:ext cx="4858972" cy="420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533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1835700" y="1536633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/>
              <a:t>Focus of our work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Applications &amp; constraints</a:t>
            </a:r>
          </a:p>
          <a:p>
            <a:endParaRPr lang="en-US" dirty="0"/>
          </a:p>
          <a:p>
            <a:r>
              <a:rPr lang="en-US" dirty="0"/>
              <a:t>Gradient-Based Inference formulation</a:t>
            </a:r>
          </a:p>
          <a:p>
            <a:endParaRPr lang="en-US" dirty="0"/>
          </a:p>
          <a:p>
            <a:r>
              <a:rPr lang="en-US" dirty="0"/>
              <a:t>Research questions &amp; Experiments</a:t>
            </a:r>
          </a:p>
          <a:p>
            <a:endParaRPr lang="en-US" dirty="0"/>
          </a:p>
          <a:p>
            <a:r>
              <a:rPr lang="en-US" b="1" dirty="0">
                <a:solidFill>
                  <a:srgbClr val="0070C0"/>
                </a:solidFill>
              </a:rPr>
              <a:t>Conclusion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" dirty="0"/>
              <a:t>Roadmap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957322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81319" y="1482065"/>
            <a:ext cx="11346890" cy="4555200"/>
          </a:xfrm>
        </p:spPr>
        <p:txBody>
          <a:bodyPr>
            <a:noAutofit/>
          </a:bodyPr>
          <a:lstStyle/>
          <a:p>
            <a:r>
              <a:rPr lang="en-US" sz="2800" b="1" dirty="0"/>
              <a:t>Q1.</a:t>
            </a:r>
            <a:r>
              <a:rPr lang="en-US" sz="2800" dirty="0"/>
              <a:t> Does </a:t>
            </a:r>
            <a:r>
              <a:rPr lang="en-US" sz="2800" b="1" dirty="0"/>
              <a:t>GBI</a:t>
            </a:r>
            <a:r>
              <a:rPr lang="en-US" sz="2800" dirty="0"/>
              <a:t> actually </a:t>
            </a:r>
            <a:r>
              <a:rPr lang="en-US" sz="2800" b="1" i="1" dirty="0"/>
              <a:t>enforce constraints</a:t>
            </a:r>
            <a:r>
              <a:rPr lang="en-US" sz="2800" dirty="0"/>
              <a:t>?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Yes!</a:t>
            </a:r>
            <a:endParaRPr lang="en-US" sz="2400" dirty="0"/>
          </a:p>
          <a:p>
            <a:r>
              <a:rPr lang="en-US" sz="2800" b="1" dirty="0"/>
              <a:t>Q2.</a:t>
            </a:r>
            <a:r>
              <a:rPr lang="en-US" sz="2800" dirty="0"/>
              <a:t> Does </a:t>
            </a:r>
            <a:r>
              <a:rPr lang="en-US" sz="2800" b="1" dirty="0"/>
              <a:t>GBI</a:t>
            </a:r>
            <a:r>
              <a:rPr lang="en-US" sz="2800" dirty="0"/>
              <a:t> </a:t>
            </a:r>
            <a:r>
              <a:rPr lang="en-US" sz="2800" b="1" i="1" dirty="0"/>
              <a:t>enforce</a:t>
            </a:r>
            <a:r>
              <a:rPr lang="en-US" sz="2800" dirty="0"/>
              <a:t> </a:t>
            </a:r>
            <a:r>
              <a:rPr lang="en-US" sz="2800" b="1" i="1" dirty="0"/>
              <a:t>constraints </a:t>
            </a:r>
            <a:br>
              <a:rPr lang="en-US" sz="2800" dirty="0"/>
            </a:br>
            <a:r>
              <a:rPr lang="en-US" sz="2800" dirty="0"/>
              <a:t>		</a:t>
            </a:r>
            <a:r>
              <a:rPr lang="en-US" sz="2800" b="1" i="1" dirty="0"/>
              <a:t>without compromising</a:t>
            </a:r>
            <a:r>
              <a:rPr lang="en-US" sz="2800" i="1" dirty="0"/>
              <a:t> </a:t>
            </a:r>
            <a:r>
              <a:rPr lang="en-US" sz="2800" dirty="0"/>
              <a:t> the quality of the system?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Yes. It rather Improves!</a:t>
            </a:r>
            <a:endParaRPr lang="en-US" sz="2400" b="1" dirty="0"/>
          </a:p>
          <a:p>
            <a:r>
              <a:rPr lang="en-US" sz="2800" b="1" dirty="0"/>
              <a:t>Q3. </a:t>
            </a:r>
            <a:r>
              <a:rPr lang="en-US" sz="2800" dirty="0"/>
              <a:t>Is</a:t>
            </a:r>
            <a:r>
              <a:rPr lang="en-US" sz="2800" b="1" dirty="0"/>
              <a:t> GBI </a:t>
            </a:r>
            <a:r>
              <a:rPr lang="en-US" sz="2800" b="1" i="1" dirty="0"/>
              <a:t>sensitive</a:t>
            </a:r>
            <a:r>
              <a:rPr lang="en-US" sz="2800" dirty="0"/>
              <a:t> to the </a:t>
            </a:r>
            <a:r>
              <a:rPr lang="en-US" sz="2800" b="1" i="1" dirty="0"/>
              <a:t>baseline model</a:t>
            </a:r>
            <a:r>
              <a:rPr lang="en-US" sz="2800" dirty="0"/>
              <a:t>?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Not on 3 applications (5 experiment settings)</a:t>
            </a:r>
            <a:endParaRPr lang="en-US" sz="2400" dirty="0"/>
          </a:p>
          <a:p>
            <a:r>
              <a:rPr lang="en-US" sz="2800" b="1" dirty="0"/>
              <a:t>Q4.</a:t>
            </a:r>
            <a:r>
              <a:rPr lang="en-US" sz="2800" dirty="0"/>
              <a:t> </a:t>
            </a:r>
            <a:r>
              <a:rPr lang="en-US" sz="2800" b="1" i="1" dirty="0"/>
              <a:t>Performance</a:t>
            </a:r>
            <a:r>
              <a:rPr lang="en-US" sz="2800" dirty="0"/>
              <a:t> of GBI </a:t>
            </a:r>
            <a:r>
              <a:rPr lang="en-US" sz="2800" b="1" dirty="0"/>
              <a:t>on</a:t>
            </a:r>
            <a:r>
              <a:rPr lang="en-US" sz="2800" dirty="0"/>
              <a:t> </a:t>
            </a:r>
            <a:r>
              <a:rPr lang="en-US" sz="2800" b="1" i="1" dirty="0"/>
              <a:t>out-of-domain </a:t>
            </a:r>
            <a:r>
              <a:rPr lang="en-US" sz="2800" dirty="0"/>
              <a:t>dataset?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Good!</a:t>
            </a:r>
            <a:endParaRPr lang="en-US" altLang="ko-KR" sz="24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88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>
                <a:sym typeface="Verdana"/>
              </a:rPr>
              <a:t>Research Questions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77" y="1791920"/>
            <a:ext cx="456474" cy="4756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77" y="3037454"/>
            <a:ext cx="456474" cy="4756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77" y="3823223"/>
            <a:ext cx="456474" cy="4756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68" y="4576458"/>
            <a:ext cx="456474" cy="47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11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A black box is trained with cross-entropy loss</a:t>
            </a:r>
          </a:p>
          <a:p>
            <a:pPr lvl="1"/>
            <a:r>
              <a:rPr lang="en-US" altLang="ko-KR" sz="2400" dirty="0">
                <a:sym typeface="Verdana"/>
              </a:rPr>
              <a:t>Maximizing log-likelihood of (input, true output) pair.</a:t>
            </a:r>
          </a:p>
          <a:p>
            <a:pPr lvl="1"/>
            <a:r>
              <a:rPr lang="en-US" altLang="ko-KR" sz="2400" dirty="0">
                <a:sym typeface="Verdana"/>
              </a:rPr>
              <a:t>Often requires massive amount of data.</a:t>
            </a:r>
          </a:p>
          <a:p>
            <a:pPr lvl="1"/>
            <a:endParaRPr lang="en-US" altLang="ko-KR" sz="24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lvl="0"/>
            <a:r>
              <a:rPr lang="en-US" altLang="ko-KR" dirty="0"/>
              <a:t>Typical neural model training</a:t>
            </a:r>
            <a:endParaRPr lang="en-US" sz="3600" b="1" dirty="0">
              <a:solidFill>
                <a:srgbClr val="404040"/>
              </a:solidFill>
              <a:latin typeface="Apple SD 산돌고딕 Neo 일반체"/>
              <a:ea typeface="Apple SD 산돌고딕 Neo 일반체"/>
              <a:cs typeface="Apple SD 산돌고딕 Neo 일반체"/>
            </a:endParaRPr>
          </a:p>
        </p:txBody>
      </p:sp>
      <p:sp>
        <p:nvSpPr>
          <p:cNvPr id="10" name="Right Arrow 9"/>
          <p:cNvSpPr/>
          <p:nvPr/>
        </p:nvSpPr>
        <p:spPr>
          <a:xfrm rot="16200000">
            <a:off x="3999467" y="4263094"/>
            <a:ext cx="734028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962366" y="4961452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Y</a:t>
            </a:r>
            <a:r>
              <a:rPr lang="en-US" sz="2400" dirty="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67525" y="4945866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3425908" y="3559520"/>
                <a:ext cx="5036093" cy="579581"/>
              </a:xfrm>
              <a:prstGeom prst="rect">
                <a:avLst/>
              </a:prstGeom>
              <a:solidFill>
                <a:srgbClr val="000000">
                  <a:alpha val="92000"/>
                </a:srgbClr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36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</m:oMath>
                </a14:m>
                <a:r>
                  <a:rPr lang="en-US" sz="3600" b="1" dirty="0"/>
                  <a:t> (model)</a:t>
                </a: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908" y="3559520"/>
                <a:ext cx="5036093" cy="579581"/>
              </a:xfrm>
              <a:prstGeom prst="rect">
                <a:avLst/>
              </a:prstGeom>
              <a:blipFill rotWithShape="0">
                <a:blip r:embed="rId3"/>
                <a:stretch>
                  <a:fillRect t="-26316" b="-40000"/>
                </a:stretch>
              </a:blipFill>
              <a:ln w="19050">
                <a:noFill/>
                <a:miter lim="8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18"/>
          <p:cNvSpPr/>
          <p:nvPr/>
        </p:nvSpPr>
        <p:spPr>
          <a:xfrm rot="5400000">
            <a:off x="7255741" y="4309287"/>
            <a:ext cx="734028" cy="481978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2325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1835708" y="992767"/>
            <a:ext cx="8520600" cy="27368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7200" dirty="0"/>
              <a:t>Thank You!</a:t>
            </a:r>
            <a:endParaRPr lang="en" sz="7200"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1835700" y="4147033"/>
            <a:ext cx="8520600" cy="1056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5400" dirty="0">
                <a:latin typeface="Helvetica"/>
                <a:cs typeface="Helvetica"/>
              </a:rPr>
              <a:t>Questions?</a:t>
            </a:r>
            <a:endParaRPr lang="en" sz="54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160267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/>
          <a:lstStyle/>
          <a:p>
            <a:r>
              <a:rPr lang="en-US" altLang="ko-KR" sz="2800" dirty="0">
                <a:sym typeface="Verdana"/>
              </a:rPr>
              <a:t>Optimization with constraints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r>
              <a:rPr lang="en-US" altLang="ko-KR" sz="2800" dirty="0">
                <a:sym typeface="Verdana"/>
              </a:rPr>
              <a:t>Learning with the reward:</a:t>
            </a:r>
          </a:p>
          <a:p>
            <a:pPr lvl="1"/>
            <a:r>
              <a:rPr lang="en-US" altLang="ko-KR" sz="2400" i="1" dirty="0">
                <a:sym typeface="Verdana"/>
              </a:rPr>
              <a:t>Reward defined by our constraint.</a:t>
            </a: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90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212" y="2099531"/>
            <a:ext cx="2848297" cy="119231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16200000">
            <a:off x="5302529" y="5361361"/>
            <a:ext cx="734028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265428" y="6059719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Y</a:t>
            </a:r>
            <a:r>
              <a:rPr lang="en-US" sz="2400" dirty="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70587" y="6044133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728970" y="4657787"/>
                <a:ext cx="5036093" cy="579581"/>
              </a:xfrm>
              <a:prstGeom prst="rect">
                <a:avLst/>
              </a:prstGeom>
              <a:solidFill>
                <a:srgbClr val="000000">
                  <a:alpha val="92000"/>
                </a:srgbClr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36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</m:oMath>
                </a14:m>
                <a:r>
                  <a:rPr lang="en-US" sz="3600" b="1" dirty="0"/>
                  <a:t> (model)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969" y="4657786"/>
                <a:ext cx="5036093" cy="579581"/>
              </a:xfrm>
              <a:prstGeom prst="rect">
                <a:avLst/>
              </a:prstGeom>
              <a:blipFill rotWithShape="0">
                <a:blip r:embed="rId4"/>
                <a:stretch>
                  <a:fillRect t="-26316" b="-41053"/>
                </a:stretch>
              </a:blipFill>
              <a:ln w="19050">
                <a:noFill/>
                <a:miter lim="8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14"/>
          <p:cNvSpPr/>
          <p:nvPr/>
        </p:nvSpPr>
        <p:spPr>
          <a:xfrm rot="5400000">
            <a:off x="8558803" y="5407554"/>
            <a:ext cx="734028" cy="481978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8" name="Arrow: U-Turn 54"/>
          <p:cNvSpPr/>
          <p:nvPr/>
        </p:nvSpPr>
        <p:spPr>
          <a:xfrm flipH="1">
            <a:off x="7985098" y="3679307"/>
            <a:ext cx="1601110" cy="2301686"/>
          </a:xfrm>
          <a:prstGeom prst="uturnArrow">
            <a:avLst>
              <a:gd name="adj1" fmla="val 20526"/>
              <a:gd name="adj2" fmla="val 23210"/>
              <a:gd name="adj3" fmla="val 24319"/>
              <a:gd name="adj4" fmla="val 23040"/>
              <a:gd name="adj5" fmla="val 4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7938777" y="3309975"/>
                <a:ext cx="25923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panose="02040503050406030204" pitchFamily="18" charset="0"/>
                        </a:rPr>
                        <m:t>𝑟𝑒𝑤𝑎𝑟𝑑</m:t>
                      </m:r>
                      <m:r>
                        <a:rPr lang="en-US" i="1">
                          <a:latin typeface="Cambria Math" charset="0"/>
                          <a:ea typeface="Cambria Math" panose="02040503050406030204" pitchFamily="18" charset="0"/>
                        </a:rPr>
                        <m:t> ∗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776" y="3309975"/>
                <a:ext cx="2592313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96721" b="-1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hape 66"/>
          <p:cNvSpPr txBox="1">
            <a:spLocks/>
          </p:cNvSpPr>
          <p:nvPr/>
        </p:nvSpPr>
        <p:spPr>
          <a:xfrm>
            <a:off x="1835699" y="593367"/>
            <a:ext cx="9059041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lvl="0" algn="l" defTabSz="4572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/>
              <a:t>[backup]  Learning with constraints</a:t>
            </a:r>
            <a:endParaRPr lang="en" dirty="0"/>
          </a:p>
        </p:txBody>
      </p:sp>
      <p:sp>
        <p:nvSpPr>
          <p:cNvPr id="17" name="Rectangle 16"/>
          <p:cNvSpPr/>
          <p:nvPr/>
        </p:nvSpPr>
        <p:spPr>
          <a:xfrm>
            <a:off x="2261768" y="6480931"/>
            <a:ext cx="10175358" cy="346259"/>
          </a:xfrm>
          <a:prstGeom prst="rect">
            <a:avLst/>
          </a:prstGeom>
        </p:spPr>
        <p:txBody>
          <a:bodyPr wrap="square" lIns="68589" tIns="34295" rIns="68589" bIns="34295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Lee &amp; Mehta et al,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Towards semi-supervised learning for deep semantic role labeling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EMNLP2018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6628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35700" y="1482065"/>
            <a:ext cx="8520600" cy="4555200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ym typeface="Verdana"/>
              </a:rPr>
              <a:t>Learning with the reward s(</a:t>
            </a:r>
            <a:r>
              <a:rPr lang="en-US" altLang="ko-KR" sz="2800" dirty="0" err="1">
                <a:sym typeface="Verdana"/>
              </a:rPr>
              <a:t>x,y</a:t>
            </a:r>
            <a:r>
              <a:rPr lang="en-US" altLang="ko-KR" sz="2800" dirty="0">
                <a:sym typeface="Verdana"/>
              </a:rPr>
              <a:t>)</a:t>
            </a:r>
          </a:p>
          <a:p>
            <a:pPr lvl="1"/>
            <a:r>
              <a:rPr lang="en-US" altLang="ko-KR" sz="2400" dirty="0">
                <a:sym typeface="Verdana"/>
              </a:rPr>
              <a:t>constraint loss (c-loss)</a:t>
            </a: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r>
              <a:rPr lang="en-US" altLang="ko-KR" sz="2400" dirty="0">
                <a:sym typeface="Verdana"/>
              </a:rPr>
              <a:t>Joint loss</a:t>
            </a: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endParaRPr lang="en-US" altLang="ko-KR" sz="2400" dirty="0">
              <a:sym typeface="Verdana"/>
            </a:endParaRPr>
          </a:p>
          <a:p>
            <a:pPr lvl="1"/>
            <a:r>
              <a:rPr lang="en-US" altLang="ko-KR" sz="2400" dirty="0">
                <a:sym typeface="Verdana"/>
              </a:rPr>
              <a:t>Semi-supervised </a:t>
            </a:r>
            <a:br>
              <a:rPr lang="en-US" altLang="ko-KR" sz="2400" dirty="0">
                <a:sym typeface="Verdana"/>
              </a:rPr>
            </a:br>
            <a:r>
              <a:rPr lang="en-US" altLang="ko-KR" sz="2400" dirty="0">
                <a:sym typeface="Verdana"/>
              </a:rPr>
              <a:t>Joint loss</a:t>
            </a:r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  <a:p>
            <a:endParaRPr lang="en-US" altLang="ko-KR" sz="2800" dirty="0">
              <a:sym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91</a:t>
            </a:fld>
            <a:endParaRPr lang="en"/>
          </a:p>
        </p:txBody>
      </p:sp>
      <p:sp>
        <p:nvSpPr>
          <p:cNvPr id="23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8323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/>
              <a:t>[backup] Learning with constraints</a:t>
            </a:r>
            <a:endParaRPr lang="en-US" altLang="ko-KR" dirty="0">
              <a:sym typeface="Verdana"/>
            </a:endParaRPr>
          </a:p>
        </p:txBody>
      </p:sp>
      <p:sp>
        <p:nvSpPr>
          <p:cNvPr id="13" name="Google Shape;188;p13"/>
          <p:cNvSpPr/>
          <p:nvPr/>
        </p:nvSpPr>
        <p:spPr>
          <a:xfrm rot="-5400000" flipH="1">
            <a:off x="11062725" y="304621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pic>
        <p:nvPicPr>
          <p:cNvPr id="14" name="Google Shape;1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3452" y="35027699"/>
            <a:ext cx="9407799" cy="15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86;p13"/>
          <p:cNvSpPr txBox="1"/>
          <p:nvPr/>
        </p:nvSpPr>
        <p:spPr>
          <a:xfrm>
            <a:off x="7037775" y="367743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87;p13"/>
          <p:cNvSpPr txBox="1"/>
          <p:nvPr/>
        </p:nvSpPr>
        <p:spPr>
          <a:xfrm>
            <a:off x="11721996" y="367806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89;p13"/>
          <p:cNvSpPr/>
          <p:nvPr/>
        </p:nvSpPr>
        <p:spPr>
          <a:xfrm rot="5400000" flipH="1">
            <a:off x="8139825" y="352215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90;p13"/>
          <p:cNvSpPr/>
          <p:nvPr/>
        </p:nvSpPr>
        <p:spPr>
          <a:xfrm rot="5400000" flipH="1">
            <a:off x="12987400" y="340847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1;p13"/>
          <p:cNvSpPr txBox="1"/>
          <p:nvPr/>
        </p:nvSpPr>
        <p:spPr>
          <a:xfrm>
            <a:off x="10022700" y="343029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Google Shape;150;p13"/>
          <p:cNvPicPr preferRelativeResize="0"/>
          <p:nvPr/>
        </p:nvPicPr>
        <p:blipFill rotWithShape="1">
          <a:blip r:embed="rId4">
            <a:alphaModFix/>
          </a:blip>
          <a:srcRect l="20440" r="-2664"/>
          <a:stretch/>
        </p:blipFill>
        <p:spPr>
          <a:xfrm>
            <a:off x="6896100" y="33011100"/>
            <a:ext cx="5475126" cy="12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88;p13"/>
          <p:cNvSpPr/>
          <p:nvPr/>
        </p:nvSpPr>
        <p:spPr>
          <a:xfrm rot="16200000" flipH="1">
            <a:off x="11062725" y="304621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25" name="Google Shape;186;p13"/>
          <p:cNvSpPr txBox="1"/>
          <p:nvPr/>
        </p:nvSpPr>
        <p:spPr>
          <a:xfrm>
            <a:off x="7037775" y="367743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87;p13"/>
          <p:cNvSpPr txBox="1"/>
          <p:nvPr/>
        </p:nvSpPr>
        <p:spPr>
          <a:xfrm>
            <a:off x="11721996" y="367806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89;p13"/>
          <p:cNvSpPr/>
          <p:nvPr/>
        </p:nvSpPr>
        <p:spPr>
          <a:xfrm rot="5400000" flipH="1">
            <a:off x="8139825" y="352215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90;p13"/>
          <p:cNvSpPr/>
          <p:nvPr/>
        </p:nvSpPr>
        <p:spPr>
          <a:xfrm rot="5400000" flipH="1">
            <a:off x="12987400" y="340847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91;p13"/>
          <p:cNvSpPr txBox="1"/>
          <p:nvPr/>
        </p:nvSpPr>
        <p:spPr>
          <a:xfrm>
            <a:off x="10025624" y="343029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84726" y="343619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53450" y="368468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188;p13"/>
          <p:cNvSpPr/>
          <p:nvPr/>
        </p:nvSpPr>
        <p:spPr>
          <a:xfrm rot="16200000" flipH="1">
            <a:off x="11215125" y="306145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33" name="Google Shape;186;p13"/>
          <p:cNvSpPr txBox="1"/>
          <p:nvPr/>
        </p:nvSpPr>
        <p:spPr>
          <a:xfrm>
            <a:off x="7190175" y="369267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187;p13"/>
          <p:cNvSpPr txBox="1"/>
          <p:nvPr/>
        </p:nvSpPr>
        <p:spPr>
          <a:xfrm>
            <a:off x="11874396" y="369330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189;p13"/>
          <p:cNvSpPr/>
          <p:nvPr/>
        </p:nvSpPr>
        <p:spPr>
          <a:xfrm rot="5400000" flipH="1">
            <a:off x="8292225" y="353739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90;p13"/>
          <p:cNvSpPr/>
          <p:nvPr/>
        </p:nvSpPr>
        <p:spPr>
          <a:xfrm rot="5400000" flipH="1">
            <a:off x="13139800" y="342371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91;p13"/>
          <p:cNvSpPr txBox="1"/>
          <p:nvPr/>
        </p:nvSpPr>
        <p:spPr>
          <a:xfrm>
            <a:off x="10178024" y="344553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37126" y="345143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405850" y="369992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188;p13"/>
          <p:cNvSpPr/>
          <p:nvPr/>
        </p:nvSpPr>
        <p:spPr>
          <a:xfrm rot="16200000" flipH="1">
            <a:off x="11367525" y="307669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41" name="Google Shape;186;p13"/>
          <p:cNvSpPr txBox="1"/>
          <p:nvPr/>
        </p:nvSpPr>
        <p:spPr>
          <a:xfrm>
            <a:off x="7342575" y="370791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187;p13"/>
          <p:cNvSpPr txBox="1"/>
          <p:nvPr/>
        </p:nvSpPr>
        <p:spPr>
          <a:xfrm>
            <a:off x="12026796" y="370854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189;p13"/>
          <p:cNvSpPr/>
          <p:nvPr/>
        </p:nvSpPr>
        <p:spPr>
          <a:xfrm rot="5400000" flipH="1">
            <a:off x="8444625" y="355263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90;p13"/>
          <p:cNvSpPr/>
          <p:nvPr/>
        </p:nvSpPr>
        <p:spPr>
          <a:xfrm rot="5400000" flipH="1">
            <a:off x="13292200" y="343895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91;p13"/>
          <p:cNvSpPr txBox="1"/>
          <p:nvPr/>
        </p:nvSpPr>
        <p:spPr>
          <a:xfrm>
            <a:off x="10330424" y="346077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89526" y="346667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58250" y="371516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188;p13"/>
          <p:cNvSpPr/>
          <p:nvPr/>
        </p:nvSpPr>
        <p:spPr>
          <a:xfrm rot="16200000" flipH="1">
            <a:off x="11519925" y="309193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49" name="Google Shape;186;p13"/>
          <p:cNvSpPr txBox="1"/>
          <p:nvPr/>
        </p:nvSpPr>
        <p:spPr>
          <a:xfrm>
            <a:off x="7494975" y="372315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187;p13"/>
          <p:cNvSpPr txBox="1"/>
          <p:nvPr/>
        </p:nvSpPr>
        <p:spPr>
          <a:xfrm>
            <a:off x="12179196" y="372378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189;p13"/>
          <p:cNvSpPr/>
          <p:nvPr/>
        </p:nvSpPr>
        <p:spPr>
          <a:xfrm rot="5400000" flipH="1">
            <a:off x="8597025" y="356787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190;p13"/>
          <p:cNvSpPr/>
          <p:nvPr/>
        </p:nvSpPr>
        <p:spPr>
          <a:xfrm rot="5400000" flipH="1">
            <a:off x="13444600" y="345419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191;p13"/>
          <p:cNvSpPr txBox="1"/>
          <p:nvPr/>
        </p:nvSpPr>
        <p:spPr>
          <a:xfrm>
            <a:off x="10482824" y="347601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41926" y="348191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710650" y="373040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188;p13"/>
          <p:cNvSpPr/>
          <p:nvPr/>
        </p:nvSpPr>
        <p:spPr>
          <a:xfrm rot="16200000" flipH="1">
            <a:off x="11672325" y="310717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57" name="Google Shape;186;p13"/>
          <p:cNvSpPr txBox="1"/>
          <p:nvPr/>
        </p:nvSpPr>
        <p:spPr>
          <a:xfrm>
            <a:off x="7647375" y="373839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187;p13"/>
          <p:cNvSpPr txBox="1"/>
          <p:nvPr/>
        </p:nvSpPr>
        <p:spPr>
          <a:xfrm>
            <a:off x="12331596" y="373902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189;p13"/>
          <p:cNvSpPr/>
          <p:nvPr/>
        </p:nvSpPr>
        <p:spPr>
          <a:xfrm rot="5400000" flipH="1">
            <a:off x="8749425" y="358311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190;p13"/>
          <p:cNvSpPr/>
          <p:nvPr/>
        </p:nvSpPr>
        <p:spPr>
          <a:xfrm rot="5400000" flipH="1">
            <a:off x="13597000" y="346943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91;p13"/>
          <p:cNvSpPr txBox="1"/>
          <p:nvPr/>
        </p:nvSpPr>
        <p:spPr>
          <a:xfrm>
            <a:off x="10635224" y="349125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94326" y="349715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63050" y="374564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188;p13"/>
          <p:cNvSpPr/>
          <p:nvPr/>
        </p:nvSpPr>
        <p:spPr>
          <a:xfrm rot="16200000" flipH="1">
            <a:off x="11824725" y="312241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65" name="Google Shape;186;p13"/>
          <p:cNvSpPr txBox="1"/>
          <p:nvPr/>
        </p:nvSpPr>
        <p:spPr>
          <a:xfrm>
            <a:off x="7799775" y="375363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187;p13"/>
          <p:cNvSpPr txBox="1"/>
          <p:nvPr/>
        </p:nvSpPr>
        <p:spPr>
          <a:xfrm>
            <a:off x="12483996" y="375426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189;p13"/>
          <p:cNvSpPr/>
          <p:nvPr/>
        </p:nvSpPr>
        <p:spPr>
          <a:xfrm rot="5400000" flipH="1">
            <a:off x="8901825" y="359835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190;p13"/>
          <p:cNvSpPr/>
          <p:nvPr/>
        </p:nvSpPr>
        <p:spPr>
          <a:xfrm rot="5400000" flipH="1">
            <a:off x="13749400" y="348467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191;p13"/>
          <p:cNvSpPr txBox="1"/>
          <p:nvPr/>
        </p:nvSpPr>
        <p:spPr>
          <a:xfrm>
            <a:off x="10787624" y="350649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46726" y="351239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15450" y="376088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188;p13"/>
          <p:cNvSpPr/>
          <p:nvPr/>
        </p:nvSpPr>
        <p:spPr>
          <a:xfrm rot="16200000" flipH="1">
            <a:off x="11977125" y="313765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73" name="Google Shape;186;p13"/>
          <p:cNvSpPr txBox="1"/>
          <p:nvPr/>
        </p:nvSpPr>
        <p:spPr>
          <a:xfrm>
            <a:off x="7952175" y="376887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187;p13"/>
          <p:cNvSpPr txBox="1"/>
          <p:nvPr/>
        </p:nvSpPr>
        <p:spPr>
          <a:xfrm>
            <a:off x="12636396" y="376950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189;p13"/>
          <p:cNvSpPr/>
          <p:nvPr/>
        </p:nvSpPr>
        <p:spPr>
          <a:xfrm rot="5400000" flipH="1">
            <a:off x="9054225" y="361359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190;p13"/>
          <p:cNvSpPr/>
          <p:nvPr/>
        </p:nvSpPr>
        <p:spPr>
          <a:xfrm rot="5400000" flipH="1">
            <a:off x="13901800" y="349991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191;p13"/>
          <p:cNvSpPr txBox="1"/>
          <p:nvPr/>
        </p:nvSpPr>
        <p:spPr>
          <a:xfrm>
            <a:off x="10940024" y="352173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99126" y="352763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67850" y="377612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188;p13"/>
          <p:cNvSpPr/>
          <p:nvPr/>
        </p:nvSpPr>
        <p:spPr>
          <a:xfrm rot="16200000" flipH="1">
            <a:off x="12129525" y="31528975"/>
            <a:ext cx="419100" cy="89238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FC5E8"/>
              </a:highlight>
            </a:endParaRPr>
          </a:p>
        </p:txBody>
      </p:sp>
      <p:sp>
        <p:nvSpPr>
          <p:cNvPr id="81" name="Google Shape;186;p13"/>
          <p:cNvSpPr txBox="1"/>
          <p:nvPr/>
        </p:nvSpPr>
        <p:spPr>
          <a:xfrm>
            <a:off x="8104575" y="37841100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187;p13"/>
          <p:cNvSpPr txBox="1"/>
          <p:nvPr/>
        </p:nvSpPr>
        <p:spPr>
          <a:xfrm>
            <a:off x="12788796" y="37847425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unlabeled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189;p13"/>
          <p:cNvSpPr/>
          <p:nvPr/>
        </p:nvSpPr>
        <p:spPr>
          <a:xfrm rot="5400000" flipH="1">
            <a:off x="9206625" y="36288325"/>
            <a:ext cx="276300" cy="2809800"/>
          </a:xfrm>
          <a:prstGeom prst="leftBrace">
            <a:avLst>
              <a:gd name="adj1" fmla="val 470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190;p13"/>
          <p:cNvSpPr/>
          <p:nvPr/>
        </p:nvSpPr>
        <p:spPr>
          <a:xfrm rot="5400000" flipH="1">
            <a:off x="14054200" y="35151500"/>
            <a:ext cx="419100" cy="5174100"/>
          </a:xfrm>
          <a:prstGeom prst="leftBrace">
            <a:avLst>
              <a:gd name="adj1" fmla="val 5681"/>
              <a:gd name="adj2" fmla="val 50178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191;p13"/>
          <p:cNvSpPr txBox="1"/>
          <p:nvPr/>
        </p:nvSpPr>
        <p:spPr>
          <a:xfrm>
            <a:off x="11092424" y="35369713"/>
            <a:ext cx="2645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SRL-</a:t>
            </a:r>
            <a:r>
              <a:rPr lang="en-US" sz="2400" b="1" i="1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labeled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1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51526" y="35428775"/>
            <a:ext cx="1316998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1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320250" y="37913600"/>
            <a:ext cx="1380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Oval 93"/>
          <p:cNvSpPr/>
          <p:nvPr/>
        </p:nvSpPr>
        <p:spPr>
          <a:xfrm>
            <a:off x="1266" y="2126885"/>
            <a:ext cx="2409942" cy="146885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Unlabeled</a:t>
            </a: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5" name="Oval 94"/>
          <p:cNvSpPr/>
          <p:nvPr/>
        </p:nvSpPr>
        <p:spPr>
          <a:xfrm>
            <a:off x="42175" y="3797514"/>
            <a:ext cx="2454716" cy="1512567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Labeled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6" name="Cloud 95"/>
          <p:cNvSpPr/>
          <p:nvPr/>
        </p:nvSpPr>
        <p:spPr>
          <a:xfrm>
            <a:off x="623588" y="2861313"/>
            <a:ext cx="1212112" cy="672319"/>
          </a:xfrm>
          <a:prstGeom prst="cloud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Constraint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97" name="Cloud 96"/>
          <p:cNvSpPr/>
          <p:nvPr/>
        </p:nvSpPr>
        <p:spPr>
          <a:xfrm>
            <a:off x="623588" y="4556313"/>
            <a:ext cx="1212112" cy="672319"/>
          </a:xfrm>
          <a:prstGeom prst="cloud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Constraint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5932" y="2639689"/>
            <a:ext cx="2573649" cy="719515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1626" y="2573261"/>
            <a:ext cx="3290400" cy="865894"/>
          </a:xfrm>
          <a:prstGeom prst="rect">
            <a:avLst/>
          </a:prstGeom>
        </p:spPr>
      </p:pic>
      <p:sp>
        <p:nvSpPr>
          <p:cNvPr id="98" name="Oval 97"/>
          <p:cNvSpPr/>
          <p:nvPr/>
        </p:nvSpPr>
        <p:spPr>
          <a:xfrm>
            <a:off x="198431" y="5418799"/>
            <a:ext cx="2313340" cy="1431912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	  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Unlabeled</a:t>
            </a:r>
          </a:p>
        </p:txBody>
      </p:sp>
      <p:sp>
        <p:nvSpPr>
          <p:cNvPr id="99" name="Oval 98"/>
          <p:cNvSpPr/>
          <p:nvPr/>
        </p:nvSpPr>
        <p:spPr>
          <a:xfrm>
            <a:off x="451070" y="5511853"/>
            <a:ext cx="1557147" cy="708061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Labeled</a:t>
            </a:r>
          </a:p>
        </p:txBody>
      </p:sp>
      <p:sp>
        <p:nvSpPr>
          <p:cNvPr id="100" name="Cloud 99"/>
          <p:cNvSpPr/>
          <p:nvPr/>
        </p:nvSpPr>
        <p:spPr>
          <a:xfrm>
            <a:off x="1269533" y="5898315"/>
            <a:ext cx="1321708" cy="454348"/>
          </a:xfrm>
          <a:prstGeom prst="cloud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Constraint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01" name="Bent Arrow 100"/>
          <p:cNvSpPr/>
          <p:nvPr/>
        </p:nvSpPr>
        <p:spPr>
          <a:xfrm rot="5400000" flipH="1">
            <a:off x="4922740" y="3220109"/>
            <a:ext cx="576993" cy="5786678"/>
          </a:xfrm>
          <a:prstGeom prst="bentArrow">
            <a:avLst>
              <a:gd name="adj1" fmla="val 19471"/>
              <a:gd name="adj2" fmla="val 25000"/>
              <a:gd name="adj3" fmla="val 25000"/>
              <a:gd name="adj4" fmla="val 43750"/>
            </a:avLst>
          </a:prstGeom>
          <a:solidFill>
            <a:schemeClr val="accent6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 rotWithShape="1">
          <a:blip r:embed="rId9"/>
          <a:srcRect t="-1964" b="744"/>
          <a:stretch/>
        </p:blipFill>
        <p:spPr>
          <a:xfrm>
            <a:off x="5037289" y="3555928"/>
            <a:ext cx="6803679" cy="2277093"/>
          </a:xfrm>
          <a:prstGeom prst="rect">
            <a:avLst/>
          </a:prstGeom>
        </p:spPr>
      </p:pic>
      <p:sp>
        <p:nvSpPr>
          <p:cNvPr id="88" name="Rectangle 87"/>
          <p:cNvSpPr/>
          <p:nvPr/>
        </p:nvSpPr>
        <p:spPr>
          <a:xfrm>
            <a:off x="2261768" y="6480931"/>
            <a:ext cx="10175358" cy="346259"/>
          </a:xfrm>
          <a:prstGeom prst="rect">
            <a:avLst/>
          </a:prstGeom>
        </p:spPr>
        <p:txBody>
          <a:bodyPr wrap="square" lIns="68589" tIns="34295" rIns="68589" bIns="34295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Lee &amp; Mehta et al,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Towards semi-supervised learning for deep semantic role labeling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EMNLP2018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0657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798611" y="2037449"/>
            <a:ext cx="6631352" cy="3950044"/>
            <a:chOff x="1548449" y="2112158"/>
            <a:chExt cx="7316193" cy="4159341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-1" r="178" b="1341"/>
            <a:stretch/>
          </p:blipFill>
          <p:spPr>
            <a:xfrm>
              <a:off x="1548449" y="2112158"/>
              <a:ext cx="7316193" cy="41593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5" name="Oval 24"/>
            <p:cNvSpPr/>
            <p:nvPr/>
          </p:nvSpPr>
          <p:spPr>
            <a:xfrm>
              <a:off x="8143903" y="6084556"/>
              <a:ext cx="694311" cy="186943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803358" y="1536633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971550" lvl="1"/>
            <a:endParaRPr lang="en-US" dirty="0">
              <a:latin typeface="Apple SD 산돌고딕 Neo 일반체"/>
              <a:ea typeface="Apple SD 산돌고딕 Neo 일반체"/>
              <a:cs typeface="Apple SD 산돌고딕 Neo 일반체"/>
              <a:sym typeface="Verdana"/>
            </a:endParaRPr>
          </a:p>
          <a:p>
            <a:pPr marL="685800" lvl="1"/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92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-251696" y="1796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35700" y="1482065"/>
            <a:ext cx="8520600" cy="4555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ym typeface="Verdana"/>
              </a:rPr>
              <a:t>Semantic Role Labeling</a:t>
            </a:r>
          </a:p>
          <a:p>
            <a:pPr lvl="1"/>
            <a:endParaRPr lang="en-US" altLang="ko-KR" sz="2400" dirty="0">
              <a:sym typeface="Verdan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58311" y="3335803"/>
            <a:ext cx="2040095" cy="6774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The cat 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loves hats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36399" y="5186862"/>
            <a:ext cx="1320781" cy="378220"/>
          </a:xfrm>
          <a:prstGeom prst="rect">
            <a:avLst/>
          </a:prstGeom>
          <a:noFill/>
          <a:ln w="38100" cmpd="sng">
            <a:solidFill>
              <a:srgbClr val="F79646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Y</a:t>
            </a:r>
            <a:r>
              <a:rPr lang="en-US" sz="2400" dirty="0">
                <a:solidFill>
                  <a:srgbClr val="000000"/>
                </a:solidFill>
              </a:rPr>
              <a:t> (output)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39082" y="2778837"/>
            <a:ext cx="1199808" cy="393806"/>
          </a:xfrm>
          <a:prstGeom prst="rect">
            <a:avLst/>
          </a:prstGeom>
          <a:noFill/>
          <a:ln w="38100" cmpd="sng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X </a:t>
            </a:r>
            <a:r>
              <a:rPr lang="en-US" sz="2400" dirty="0">
                <a:solidFill>
                  <a:srgbClr val="000000"/>
                </a:solidFill>
              </a:rPr>
              <a:t>(Input 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697718" y="5680892"/>
            <a:ext cx="2040095" cy="11812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VERB 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love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ARG0 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the cats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ARG1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hats</a:t>
            </a:r>
          </a:p>
          <a:p>
            <a:pPr>
              <a:lnSpc>
                <a:spcPct val="90000"/>
              </a:lnSpc>
            </a:pP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9" name="Right Arrow 48"/>
          <p:cNvSpPr/>
          <p:nvPr/>
        </p:nvSpPr>
        <p:spPr>
          <a:xfrm>
            <a:off x="3123338" y="2710523"/>
            <a:ext cx="614475" cy="481978"/>
          </a:xfrm>
          <a:prstGeom prst="rightArrow">
            <a:avLst/>
          </a:prstGeom>
          <a:solidFill>
            <a:srgbClr val="0070C0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10800000">
            <a:off x="3086214" y="5149832"/>
            <a:ext cx="651598" cy="441227"/>
          </a:xfrm>
          <a:prstGeom prst="rightArrow">
            <a:avLst/>
          </a:prstGeom>
          <a:solidFill>
            <a:srgbClr val="F79646">
              <a:alpha val="92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737813" y="1972427"/>
                <a:ext cx="6802935" cy="4119406"/>
              </a:xfrm>
              <a:prstGeom prst="rect">
                <a:avLst/>
              </a:prstGeom>
              <a:solidFill>
                <a:srgbClr val="000000">
                  <a:alpha val="67059"/>
                </a:srgbClr>
              </a:solidFill>
              <a:ln w="19050">
                <a:noFill/>
                <a:miter lim="800000"/>
              </a:ln>
              <a:effectLst>
                <a:outerShdw blurRad="50800" dist="50800" dir="5400000" algn="ctr" rotWithShape="0">
                  <a:srgbClr val="000000">
                    <a:alpha val="79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36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</m:oMath>
                </a14:m>
                <a:r>
                  <a:rPr lang="en-US" sz="3600" b="1" dirty="0"/>
                  <a:t> (model)</a:t>
                </a:r>
              </a:p>
              <a:p>
                <a:pPr algn="ctr">
                  <a:lnSpc>
                    <a:spcPct val="90000"/>
                  </a:lnSpc>
                </a:pPr>
                <a:endParaRPr lang="en-US" sz="3600" b="1" dirty="0"/>
              </a:p>
              <a:p>
                <a:pPr algn="ctr">
                  <a:lnSpc>
                    <a:spcPct val="90000"/>
                  </a:lnSpc>
                </a:pPr>
                <a:endParaRPr lang="en-US" sz="3600" b="1" dirty="0"/>
              </a:p>
              <a:p>
                <a:pPr algn="ctr">
                  <a:lnSpc>
                    <a:spcPct val="90000"/>
                  </a:lnSpc>
                </a:pPr>
                <a:endParaRPr lang="en-US" sz="3600" b="1" dirty="0"/>
              </a:p>
              <a:p>
                <a:pPr algn="ctr">
                  <a:lnSpc>
                    <a:spcPct val="90000"/>
                  </a:lnSpc>
                </a:pPr>
                <a:endParaRPr lang="en-US" sz="3600" b="1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812" y="1972427"/>
                <a:ext cx="6802935" cy="411940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19050">
                <a:noFill/>
                <a:miter lim="800000"/>
              </a:ln>
              <a:effectLst>
                <a:outerShdw blurRad="50800" dist="50800" dir="5400000" algn="ctr" rotWithShape="0">
                  <a:srgbClr val="000000">
                    <a:alpha val="79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hape 6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dirty="0"/>
              <a:t>[Revisit] Complex models</a:t>
            </a:r>
            <a:endParaRPr lang="e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-771" t="-101" r="1237" b="-1066"/>
          <a:stretch/>
        </p:blipFill>
        <p:spPr>
          <a:xfrm>
            <a:off x="4150003" y="1972427"/>
            <a:ext cx="5525646" cy="4119406"/>
          </a:xfrm>
          <a:prstGeom prst="rect">
            <a:avLst/>
          </a:prstGeom>
        </p:spPr>
      </p:pic>
      <p:sp>
        <p:nvSpPr>
          <p:cNvPr id="18" name="Google Shape;297;p26"/>
          <p:cNvSpPr txBox="1"/>
          <p:nvPr/>
        </p:nvSpPr>
        <p:spPr>
          <a:xfrm>
            <a:off x="10111733" y="6505800"/>
            <a:ext cx="2190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/>
              <a:t>Slide credits: </a:t>
            </a:r>
            <a:r>
              <a:rPr lang="en" sz="1333" dirty="0" err="1"/>
              <a:t>Luheng</a:t>
            </a:r>
            <a:r>
              <a:rPr lang="en" sz="1333" dirty="0"/>
              <a:t> He</a:t>
            </a:r>
            <a:endParaRPr sz="1333" dirty="0"/>
          </a:p>
        </p:txBody>
      </p:sp>
    </p:spTree>
    <p:extLst>
      <p:ext uri="{BB962C8B-B14F-4D97-AF65-F5344CB8AC3E}">
        <p14:creationId xmlns:p14="http://schemas.microsoft.com/office/powerpoint/2010/main" val="12837028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93</a:t>
            </a:fld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531291" y="1981202"/>
            <a:ext cx="6314079" cy="3819023"/>
          </a:xfrm>
        </p:spPr>
        <p:txBody>
          <a:bodyPr>
            <a:noAutofit/>
          </a:bodyPr>
          <a:lstStyle/>
          <a:p>
            <a:r>
              <a:rPr lang="en-US" dirty="0">
                <a:ea typeface="Apple SD 산돌고딕 Neo 일반체"/>
                <a:sym typeface="Verdana"/>
              </a:rPr>
              <a:t>“As a command” to produce the tree.</a:t>
            </a:r>
          </a:p>
          <a:p>
            <a:pPr marL="0" indent="0">
              <a:buNone/>
            </a:pPr>
            <a:endParaRPr lang="en-US" b="1" dirty="0">
              <a:solidFill>
                <a:srgbClr val="000000"/>
              </a:solidFill>
              <a:ea typeface="Apple SD 산돌고딕 Neo 일반체"/>
              <a:sym typeface="Verdana"/>
            </a:endParaRPr>
          </a:p>
          <a:p>
            <a:pPr marL="0" indent="0">
              <a:buNone/>
            </a:pPr>
            <a:endParaRPr lang="en-US" b="1" dirty="0">
              <a:solidFill>
                <a:srgbClr val="000000"/>
              </a:solidFill>
              <a:ea typeface="Apple SD 산돌고딕 Neo 일반체"/>
              <a:sym typeface="Verdana"/>
            </a:endParaRPr>
          </a:p>
          <a:p>
            <a:r>
              <a:rPr lang="en-US" dirty="0">
                <a:ea typeface="Apple SD 산돌고딕 Neo 일반체"/>
                <a:sym typeface="Verdana"/>
              </a:rPr>
              <a:t>Shift-Reduce syntax</a:t>
            </a:r>
          </a:p>
          <a:p>
            <a:pPr lvl="1"/>
            <a:r>
              <a:rPr lang="en-US" dirty="0">
                <a:ea typeface="Apple SD 산돌고딕 Neo 일반체"/>
                <a:sym typeface="Verdana"/>
              </a:rPr>
              <a:t>Bottom-up approach</a:t>
            </a:r>
          </a:p>
          <a:p>
            <a:pPr lvl="1"/>
            <a:r>
              <a:rPr lang="en-US" dirty="0">
                <a:ea typeface="Apple SD 산돌고딕 Neo 일반체"/>
                <a:sym typeface="Verdana"/>
              </a:rPr>
              <a:t>Similar to how human minds work.</a:t>
            </a:r>
          </a:p>
          <a:p>
            <a:pPr marL="0" indent="0">
              <a:buNone/>
            </a:pPr>
            <a:endParaRPr lang="en-US" b="1" dirty="0">
              <a:solidFill>
                <a:srgbClr val="000000"/>
              </a:solidFill>
              <a:ea typeface="Apple SD 산돌고딕 Neo 일반체"/>
              <a:sym typeface="Verdan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33656" y="2002605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S</a:t>
            </a:r>
          </a:p>
        </p:txBody>
      </p:sp>
      <p:cxnSp>
        <p:nvCxnSpPr>
          <p:cNvPr id="9" name="Straight Connector 8"/>
          <p:cNvCxnSpPr>
            <a:stCxn id="22" idx="0"/>
          </p:cNvCxnSpPr>
          <p:nvPr/>
        </p:nvCxnSpPr>
        <p:spPr>
          <a:xfrm flipV="1">
            <a:off x="7084395" y="2320089"/>
            <a:ext cx="1539328" cy="738528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9105964" y="2325959"/>
            <a:ext cx="1276704" cy="726791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26" idx="0"/>
          </p:cNvCxnSpPr>
          <p:nvPr/>
        </p:nvCxnSpPr>
        <p:spPr>
          <a:xfrm>
            <a:off x="8830881" y="2466148"/>
            <a:ext cx="18323" cy="610549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907277" y="3058618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NP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672088" y="3076697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VP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449111" y="3045933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.</a:t>
            </a: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8245060" y="3473791"/>
            <a:ext cx="408952" cy="519205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9160685" y="3504082"/>
            <a:ext cx="489089" cy="464492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520767" y="3900702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NP</a:t>
            </a:r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9246671" y="4358852"/>
            <a:ext cx="256020" cy="317961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9948288" y="4328088"/>
            <a:ext cx="361081" cy="299881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062461" y="4590386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a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143233" y="4559621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dog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956764" y="3924649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has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7084395" y="3510426"/>
            <a:ext cx="247" cy="433727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838848" y="3906096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John</a:t>
            </a:r>
          </a:p>
        </p:txBody>
      </p:sp>
      <p:sp>
        <p:nvSpPr>
          <p:cNvPr id="62" name="Title 1"/>
          <p:cNvSpPr>
            <a:spLocks noGrp="1"/>
          </p:cNvSpPr>
          <p:nvPr>
            <p:ph type="title"/>
          </p:nvPr>
        </p:nvSpPr>
        <p:spPr>
          <a:xfrm>
            <a:off x="531952" y="406400"/>
            <a:ext cx="11128097" cy="8890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express the Grammar Tree as a sequence?</a:t>
            </a:r>
          </a:p>
        </p:txBody>
      </p:sp>
      <p:sp>
        <p:nvSpPr>
          <p:cNvPr id="63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1953" y="1373741"/>
            <a:ext cx="11128097" cy="343299"/>
          </a:xfrm>
        </p:spPr>
        <p:txBody>
          <a:bodyPr/>
          <a:lstStyle/>
          <a:p>
            <a:r>
              <a:rPr lang="en-US" dirty="0"/>
              <a:t>Proposed model</a:t>
            </a:r>
          </a:p>
        </p:txBody>
      </p:sp>
    </p:spTree>
    <p:extLst>
      <p:ext uri="{BB962C8B-B14F-4D97-AF65-F5344CB8AC3E}">
        <p14:creationId xmlns:p14="http://schemas.microsoft.com/office/powerpoint/2010/main" val="65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94</a:t>
            </a:fld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531291" y="1981202"/>
            <a:ext cx="6314079" cy="3819023"/>
          </a:xfrm>
        </p:spPr>
        <p:txBody>
          <a:bodyPr>
            <a:noAutofit/>
          </a:bodyPr>
          <a:lstStyle/>
          <a:p>
            <a:r>
              <a:rPr lang="en-US" dirty="0">
                <a:ea typeface="Apple SD 산돌고딕 Neo 일반체"/>
                <a:sym typeface="Verdana"/>
              </a:rPr>
              <a:t>“As a command” to produce the tree.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0000"/>
                </a:solidFill>
                <a:ea typeface="Apple SD 산돌고딕 Neo 일반체"/>
                <a:sym typeface="Verdana"/>
              </a:rPr>
              <a:t>s R-1-NP s s s R-2-NP R-2-VP s R-3-S</a:t>
            </a:r>
          </a:p>
          <a:p>
            <a:pPr marL="0" indent="0">
              <a:buNone/>
            </a:pPr>
            <a:endParaRPr lang="en-US" b="1" dirty="0">
              <a:solidFill>
                <a:srgbClr val="000000"/>
              </a:solidFill>
              <a:ea typeface="Apple SD 산돌고딕 Neo 일반체"/>
              <a:sym typeface="Verdana"/>
            </a:endParaRPr>
          </a:p>
          <a:p>
            <a:r>
              <a:rPr lang="en-US" dirty="0">
                <a:ea typeface="Apple SD 산돌고딕 Neo 일반체"/>
                <a:sym typeface="Verdana"/>
              </a:rPr>
              <a:t>Shift-Reduce syntax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ea typeface="Apple SD 산돌고딕 Neo 일반체"/>
                <a:sym typeface="Verdana"/>
              </a:rPr>
              <a:t>s </a:t>
            </a:r>
            <a:r>
              <a:rPr lang="en-US" dirty="0">
                <a:ea typeface="Apple SD 산돌고딕 Neo 일반체"/>
                <a:sym typeface="Verdana"/>
              </a:rPr>
              <a:t>corresponds to “push” in stack.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ea typeface="Apple SD 산돌고딕 Neo 일반체"/>
                <a:sym typeface="Verdana"/>
              </a:rPr>
              <a:t>R-#-XX </a:t>
            </a:r>
            <a:r>
              <a:rPr lang="en-US" dirty="0">
                <a:ea typeface="Apple SD 산돌고딕 Neo 일반체"/>
                <a:sym typeface="Verdana"/>
              </a:rPr>
              <a:t>corresponds to “pop”-</a:t>
            </a:r>
            <a:r>
              <a:rPr lang="en-US" dirty="0" err="1">
                <a:ea typeface="Apple SD 산돌고딕 Neo 일반체"/>
                <a:sym typeface="Verdana"/>
              </a:rPr>
              <a:t>ing</a:t>
            </a:r>
            <a:r>
              <a:rPr lang="en-US" dirty="0">
                <a:ea typeface="Apple SD 산돌고딕 Neo 일반체"/>
                <a:sym typeface="Verdana"/>
              </a:rPr>
              <a:t> that  </a:t>
            </a:r>
            <a:r>
              <a:rPr lang="en-US" b="1" dirty="0">
                <a:solidFill>
                  <a:srgbClr val="000000"/>
                </a:solidFill>
                <a:ea typeface="Apple SD 산돌고딕 Neo 일반체"/>
                <a:sym typeface="Verdana"/>
              </a:rPr>
              <a:t># </a:t>
            </a:r>
            <a:r>
              <a:rPr lang="en-US" dirty="0">
                <a:ea typeface="Apple SD 산돌고딕 Neo 일반체"/>
                <a:sym typeface="Verdana"/>
              </a:rPr>
              <a:t>of elements , merging them together to </a:t>
            </a:r>
            <a:r>
              <a:rPr lang="en-US" b="1" dirty="0">
                <a:solidFill>
                  <a:srgbClr val="000000"/>
                </a:solidFill>
                <a:ea typeface="Apple SD 산돌고딕 Neo 일반체"/>
                <a:sym typeface="Verdana"/>
              </a:rPr>
              <a:t>XX</a:t>
            </a:r>
            <a:r>
              <a:rPr lang="en-US" dirty="0">
                <a:ea typeface="Apple SD 산돌고딕 Neo 일반체"/>
                <a:sym typeface="Verdana"/>
              </a:rPr>
              <a:t>, and pushing it back to the stack.</a:t>
            </a:r>
            <a:endParaRPr lang="en-US" b="1" dirty="0">
              <a:solidFill>
                <a:srgbClr val="000000"/>
              </a:solidFill>
              <a:ea typeface="Apple SD 산돌고딕 Neo 일반체"/>
              <a:sym typeface="Verdan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33656" y="2002605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S</a:t>
            </a:r>
          </a:p>
        </p:txBody>
      </p:sp>
      <p:cxnSp>
        <p:nvCxnSpPr>
          <p:cNvPr id="9" name="Straight Connector 8"/>
          <p:cNvCxnSpPr>
            <a:stCxn id="22" idx="0"/>
          </p:cNvCxnSpPr>
          <p:nvPr/>
        </p:nvCxnSpPr>
        <p:spPr>
          <a:xfrm flipV="1">
            <a:off x="7084395" y="2320089"/>
            <a:ext cx="1539328" cy="738528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9105964" y="2325959"/>
            <a:ext cx="1276704" cy="726791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26" idx="0"/>
          </p:cNvCxnSpPr>
          <p:nvPr/>
        </p:nvCxnSpPr>
        <p:spPr>
          <a:xfrm>
            <a:off x="8830881" y="2466148"/>
            <a:ext cx="18323" cy="610549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907277" y="3058618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NP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672088" y="3076697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VP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449111" y="3045933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.</a:t>
            </a: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8245060" y="3473791"/>
            <a:ext cx="408952" cy="519205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9160685" y="3504082"/>
            <a:ext cx="489089" cy="464492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520767" y="3900702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NP</a:t>
            </a:r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9246671" y="4358852"/>
            <a:ext cx="256020" cy="317961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9948288" y="4328088"/>
            <a:ext cx="361081" cy="299881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062461" y="4590386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a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143233" y="4559621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dog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956764" y="3924649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has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7084395" y="3510426"/>
            <a:ext cx="247" cy="433727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838848" y="3906096"/>
            <a:ext cx="354232" cy="525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John</a:t>
            </a:r>
          </a:p>
        </p:txBody>
      </p:sp>
      <p:sp>
        <p:nvSpPr>
          <p:cNvPr id="62" name="Title 1"/>
          <p:cNvSpPr>
            <a:spLocks noGrp="1"/>
          </p:cNvSpPr>
          <p:nvPr>
            <p:ph type="title"/>
          </p:nvPr>
        </p:nvSpPr>
        <p:spPr>
          <a:xfrm>
            <a:off x="531952" y="406400"/>
            <a:ext cx="11128097" cy="8890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express the Grammar Tree as a sequence?</a:t>
            </a:r>
          </a:p>
        </p:txBody>
      </p:sp>
      <p:sp>
        <p:nvSpPr>
          <p:cNvPr id="63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1953" y="1373741"/>
            <a:ext cx="11128097" cy="343299"/>
          </a:xfrm>
        </p:spPr>
        <p:txBody>
          <a:bodyPr/>
          <a:lstStyle/>
          <a:p>
            <a:r>
              <a:rPr lang="en-US" dirty="0"/>
              <a:t>Proposed model</a:t>
            </a:r>
          </a:p>
        </p:txBody>
      </p:sp>
    </p:spTree>
    <p:extLst>
      <p:ext uri="{BB962C8B-B14F-4D97-AF65-F5344CB8AC3E}">
        <p14:creationId xmlns:p14="http://schemas.microsoft.com/office/powerpoint/2010/main" val="180894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95</a:t>
            </a:fld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7915258" y="684867"/>
            <a:ext cx="3492172" cy="5379312"/>
          </a:xfrm>
          <a:prstGeom prst="rect">
            <a:avLst/>
          </a:prstGeom>
          <a:noFill/>
          <a:ln w="19050">
            <a:solidFill>
              <a:srgbClr val="00009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52" tIns="45727" rIns="91452" bIns="457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31952" y="406400"/>
            <a:ext cx="11128097" cy="889000"/>
          </a:xfrm>
        </p:spPr>
        <p:txBody>
          <a:bodyPr/>
          <a:lstStyle/>
          <a:p>
            <a:r>
              <a:rPr lang="en-US" dirty="0"/>
              <a:t>Shift-Reduce syntax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1953" y="1373741"/>
            <a:ext cx="11128097" cy="343299"/>
          </a:xfrm>
        </p:spPr>
        <p:txBody>
          <a:bodyPr/>
          <a:lstStyle/>
          <a:p>
            <a:r>
              <a:rPr lang="en-US" dirty="0"/>
              <a:t>Proposed model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31290" y="1981202"/>
            <a:ext cx="8043573" cy="38190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33" dirty="0">
                <a:ea typeface="Apple SD 산돌고딕 Neo 일반체"/>
                <a:sym typeface="Verdana"/>
              </a:rPr>
              <a:t>Original sentence</a:t>
            </a:r>
            <a:br>
              <a:rPr lang="en-US" sz="3733" dirty="0">
                <a:ea typeface="Apple SD 산돌고딕 Neo 일반체"/>
                <a:sym typeface="Verdana"/>
              </a:rPr>
            </a:br>
            <a:r>
              <a:rPr lang="en-US" sz="3733" b="1" dirty="0">
                <a:solidFill>
                  <a:srgbClr val="000000"/>
                </a:solidFill>
                <a:ea typeface="Apple SD 산돌고딕 Neo 일반체"/>
                <a:sym typeface="Verdana"/>
              </a:rPr>
              <a:t>John has a dog .</a:t>
            </a:r>
          </a:p>
          <a:p>
            <a:r>
              <a:rPr lang="en-US" sz="3733" dirty="0">
                <a:ea typeface="Apple SD 산돌고딕 Neo 일반체"/>
                <a:sym typeface="Verdana"/>
              </a:rPr>
              <a:t>Shift-Reduce command</a:t>
            </a:r>
            <a:br>
              <a:rPr lang="en-US" sz="3733" dirty="0">
                <a:ea typeface="Apple SD 산돌고딕 Neo 일반체"/>
                <a:sym typeface="Verdana"/>
              </a:rPr>
            </a:br>
            <a:r>
              <a:rPr lang="en-US" sz="3733" b="1" dirty="0">
                <a:solidFill>
                  <a:srgbClr val="000000"/>
                </a:solidFill>
                <a:ea typeface="Apple SD 산돌고딕 Neo 일반체"/>
                <a:sym typeface="Verdana"/>
              </a:rPr>
              <a:t>s R-1-NP s s s R-2-NP R-2-VP s R-3-S</a:t>
            </a:r>
          </a:p>
        </p:txBody>
      </p:sp>
    </p:spTree>
    <p:extLst>
      <p:ext uri="{BB962C8B-B14F-4D97-AF65-F5344CB8AC3E}">
        <p14:creationId xmlns:p14="http://schemas.microsoft.com/office/powerpoint/2010/main" val="81699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96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48906" y="5042384"/>
            <a:ext cx="3408709" cy="996169"/>
          </a:xfrm>
          <a:prstGeom prst="rect">
            <a:avLst/>
          </a:prstGeom>
          <a:solidFill>
            <a:srgbClr val="008000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John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915258" y="684867"/>
            <a:ext cx="3492172" cy="5379312"/>
          </a:xfrm>
          <a:prstGeom prst="rect">
            <a:avLst/>
          </a:prstGeom>
          <a:noFill/>
          <a:ln w="19050">
            <a:solidFill>
              <a:srgbClr val="00009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52" tIns="45727" rIns="91452" bIns="457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31952" y="406400"/>
            <a:ext cx="11128097" cy="889000"/>
          </a:xfrm>
        </p:spPr>
        <p:txBody>
          <a:bodyPr/>
          <a:lstStyle/>
          <a:p>
            <a:r>
              <a:rPr lang="en-US" dirty="0"/>
              <a:t>Shift-Reduce syntax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1953" y="1373741"/>
            <a:ext cx="11128097" cy="343299"/>
          </a:xfrm>
        </p:spPr>
        <p:txBody>
          <a:bodyPr/>
          <a:lstStyle/>
          <a:p>
            <a:r>
              <a:rPr lang="en-US" dirty="0"/>
              <a:t>Proposed model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31290" y="1981202"/>
            <a:ext cx="8043573" cy="38190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33" dirty="0">
                <a:ea typeface="Apple SD 산돌고딕 Neo 일반체"/>
                <a:sym typeface="Verdana"/>
              </a:rPr>
              <a:t>Original sentence</a:t>
            </a:r>
            <a:br>
              <a:rPr lang="en-US" sz="3733" dirty="0">
                <a:ea typeface="Apple SD 산돌고딕 Neo 일반체"/>
                <a:sym typeface="Verdana"/>
              </a:rPr>
            </a:br>
            <a:r>
              <a:rPr lang="en-US" sz="3733" b="1" dirty="0">
                <a:solidFill>
                  <a:srgbClr val="000000"/>
                </a:solidFill>
                <a:ea typeface="Apple SD 산돌고딕 Neo 일반체"/>
                <a:sym typeface="Verdana"/>
              </a:rPr>
              <a:t>John has a dog .</a:t>
            </a:r>
          </a:p>
          <a:p>
            <a:r>
              <a:rPr lang="en-US" sz="3733" dirty="0">
                <a:ea typeface="Apple SD 산돌고딕 Neo 일반체"/>
                <a:sym typeface="Verdana"/>
              </a:rPr>
              <a:t>Shift-Reduce command</a:t>
            </a:r>
            <a:br>
              <a:rPr lang="en-US" sz="3733" dirty="0">
                <a:ea typeface="Apple SD 산돌고딕 Neo 일반체"/>
                <a:sym typeface="Verdana"/>
              </a:rPr>
            </a:br>
            <a:r>
              <a:rPr lang="en-US" sz="3733" b="1" dirty="0">
                <a:solidFill>
                  <a:srgbClr val="000000"/>
                </a:solidFill>
                <a:ea typeface="Apple SD 산돌고딕 Neo 일반체"/>
                <a:sym typeface="Verdana"/>
              </a:rPr>
              <a:t>s R-1-NP s s s R-2-NP R-2-VP s R-3-S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2941" y="3654634"/>
            <a:ext cx="376138" cy="50032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2941" y="2468511"/>
            <a:ext cx="1049533" cy="50032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25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97</a:t>
            </a:fld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7915258" y="684867"/>
            <a:ext cx="3492172" cy="5379312"/>
          </a:xfrm>
          <a:prstGeom prst="rect">
            <a:avLst/>
          </a:prstGeom>
          <a:noFill/>
          <a:ln w="19050">
            <a:solidFill>
              <a:srgbClr val="00009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52" tIns="45727" rIns="91452" bIns="457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/>
          </a:p>
        </p:txBody>
      </p:sp>
      <p:sp>
        <p:nvSpPr>
          <p:cNvPr id="26" name="TextBox 25"/>
          <p:cNvSpPr txBox="1"/>
          <p:nvPr/>
        </p:nvSpPr>
        <p:spPr>
          <a:xfrm>
            <a:off x="7964118" y="5042384"/>
            <a:ext cx="3393497" cy="996169"/>
          </a:xfrm>
          <a:prstGeom prst="rect">
            <a:avLst/>
          </a:prstGeom>
          <a:solidFill>
            <a:schemeClr val="accent3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(NP </a:t>
            </a:r>
            <a:r>
              <a:rPr lang="en-US" sz="2800" b="1" dirty="0">
                <a:solidFill>
                  <a:srgbClr val="000000"/>
                </a:solidFill>
              </a:rPr>
              <a:t>John</a:t>
            </a:r>
            <a:r>
              <a:rPr lang="en-US" sz="3600" b="1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531952" y="406400"/>
            <a:ext cx="11128097" cy="889000"/>
          </a:xfrm>
        </p:spPr>
        <p:txBody>
          <a:bodyPr/>
          <a:lstStyle/>
          <a:p>
            <a:r>
              <a:rPr lang="en-US" dirty="0"/>
              <a:t>Shift-Reduce syntax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1953" y="1373741"/>
            <a:ext cx="11128097" cy="343299"/>
          </a:xfrm>
        </p:spPr>
        <p:txBody>
          <a:bodyPr/>
          <a:lstStyle/>
          <a:p>
            <a:r>
              <a:rPr lang="en-US" dirty="0"/>
              <a:t>Proposed model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31290" y="1981202"/>
            <a:ext cx="8043573" cy="3819023"/>
          </a:xfrm>
        </p:spPr>
        <p:txBody>
          <a:bodyPr>
            <a:noAutofit/>
          </a:bodyPr>
          <a:lstStyle/>
          <a:p>
            <a:r>
              <a:rPr lang="en-US" dirty="0">
                <a:ea typeface="Apple SD 산돌고딕 Neo 일반체"/>
                <a:sym typeface="Verdana"/>
              </a:rPr>
              <a:t>Original sentence</a:t>
            </a:r>
            <a:br>
              <a:rPr lang="en-US" dirty="0">
                <a:ea typeface="Apple SD 산돌고딕 Neo 일반체"/>
                <a:sym typeface="Verdana"/>
              </a:rPr>
            </a:br>
            <a:r>
              <a:rPr lang="en-US" b="1" dirty="0">
                <a:solidFill>
                  <a:srgbClr val="000000"/>
                </a:solidFill>
                <a:ea typeface="Apple SD 산돌고딕 Neo 일반체"/>
                <a:sym typeface="Verdana"/>
              </a:rPr>
              <a:t>John has a dog .</a:t>
            </a:r>
          </a:p>
          <a:p>
            <a:r>
              <a:rPr lang="en-US" dirty="0">
                <a:ea typeface="Apple SD 산돌고딕 Neo 일반체"/>
                <a:sym typeface="Verdana"/>
              </a:rPr>
              <a:t>Shift-Reduce command</a:t>
            </a:r>
            <a:br>
              <a:rPr lang="en-US" dirty="0">
                <a:ea typeface="Apple SD 산돌고딕 Neo 일반체"/>
                <a:sym typeface="Verdana"/>
              </a:rPr>
            </a:br>
            <a:r>
              <a:rPr lang="en-US" b="1" dirty="0">
                <a:solidFill>
                  <a:srgbClr val="000000"/>
                </a:solidFill>
                <a:ea typeface="Apple SD 산돌고딕 Neo 일반체"/>
                <a:sym typeface="Verdana"/>
              </a:rPr>
              <a:t>s R-1-NP s s s R-2-NP R-2-VP s R-3-S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2939" y="3536374"/>
            <a:ext cx="1857610" cy="50032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2941" y="2468511"/>
            <a:ext cx="1226743" cy="50032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64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98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957802" y="4011833"/>
            <a:ext cx="3402809" cy="996169"/>
          </a:xfrm>
          <a:prstGeom prst="rect">
            <a:avLst/>
          </a:prstGeom>
          <a:solidFill>
            <a:srgbClr val="008000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has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915258" y="684867"/>
            <a:ext cx="3492172" cy="5379312"/>
          </a:xfrm>
          <a:prstGeom prst="rect">
            <a:avLst/>
          </a:prstGeom>
          <a:noFill/>
          <a:ln w="19050">
            <a:solidFill>
              <a:srgbClr val="00009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52" tIns="45727" rIns="91452" bIns="457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7964118" y="5042384"/>
            <a:ext cx="3393497" cy="996169"/>
          </a:xfrm>
          <a:prstGeom prst="rect">
            <a:avLst/>
          </a:prstGeom>
          <a:solidFill>
            <a:schemeClr val="accent3"/>
          </a:solidFill>
          <a:ln>
            <a:solidFill>
              <a:srgbClr val="00009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(NP </a:t>
            </a:r>
            <a:r>
              <a:rPr lang="en-US" sz="2800" b="1" dirty="0">
                <a:solidFill>
                  <a:srgbClr val="000000"/>
                </a:solidFill>
              </a:rPr>
              <a:t>John</a:t>
            </a:r>
            <a:r>
              <a:rPr lang="en-US" sz="3600" b="1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31952" y="406400"/>
            <a:ext cx="11128097" cy="889000"/>
          </a:xfrm>
        </p:spPr>
        <p:txBody>
          <a:bodyPr/>
          <a:lstStyle/>
          <a:p>
            <a:r>
              <a:rPr lang="en-US" dirty="0"/>
              <a:t>Shift-Reduce syntax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1953" y="1373741"/>
            <a:ext cx="11128097" cy="343299"/>
          </a:xfrm>
        </p:spPr>
        <p:txBody>
          <a:bodyPr/>
          <a:lstStyle/>
          <a:p>
            <a:r>
              <a:rPr lang="en-US" dirty="0"/>
              <a:t>Proposed model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531290" y="1981202"/>
            <a:ext cx="8043573" cy="3819023"/>
          </a:xfrm>
        </p:spPr>
        <p:txBody>
          <a:bodyPr>
            <a:noAutofit/>
          </a:bodyPr>
          <a:lstStyle/>
          <a:p>
            <a:r>
              <a:rPr lang="en-US" dirty="0">
                <a:ea typeface="Apple SD 산돌고딕 Neo 일반체"/>
                <a:sym typeface="Verdana"/>
              </a:rPr>
              <a:t>Original sentence</a:t>
            </a:r>
            <a:br>
              <a:rPr lang="en-US" dirty="0">
                <a:ea typeface="Apple SD 산돌고딕 Neo 일반체"/>
                <a:sym typeface="Verdana"/>
              </a:rPr>
            </a:br>
            <a:r>
              <a:rPr lang="en-US" b="1" dirty="0">
                <a:solidFill>
                  <a:srgbClr val="000000"/>
                </a:solidFill>
                <a:ea typeface="Apple SD 산돌고딕 Neo 일반체"/>
                <a:sym typeface="Verdana"/>
              </a:rPr>
              <a:t>John has a dog .</a:t>
            </a:r>
          </a:p>
          <a:p>
            <a:r>
              <a:rPr lang="en-US" dirty="0">
                <a:ea typeface="Apple SD 산돌고딕 Neo 일반체"/>
                <a:sym typeface="Verdana"/>
              </a:rPr>
              <a:t>Shift-Reduce command</a:t>
            </a:r>
            <a:br>
              <a:rPr lang="en-US" dirty="0">
                <a:ea typeface="Apple SD 산돌고딕 Neo 일반체"/>
                <a:sym typeface="Verdana"/>
              </a:rPr>
            </a:br>
            <a:r>
              <a:rPr lang="en-US" b="1" dirty="0">
                <a:solidFill>
                  <a:srgbClr val="000000"/>
                </a:solidFill>
                <a:ea typeface="Apple SD 산돌고딕 Neo 일반체"/>
                <a:sym typeface="Verdana"/>
              </a:rPr>
              <a:t>s R-1-NP s s s R-2-NP R-2-VP s R-3-S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2939" y="3536374"/>
            <a:ext cx="2141145" cy="50032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2940" y="2468511"/>
            <a:ext cx="1966391" cy="50032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52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54737</TotalTime>
  <Words>7953</Words>
  <Application>Microsoft Macintosh PowerPoint</Application>
  <PresentationFormat>Widescreen</PresentationFormat>
  <Paragraphs>1670</Paragraphs>
  <Slides>131</Slides>
  <Notes>125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131</vt:i4>
      </vt:variant>
    </vt:vector>
  </HeadingPairs>
  <TitlesOfParts>
    <vt:vector size="139" baseType="lpstr">
      <vt:lpstr>Apple SD 산돌고딕 Neo 일반체</vt:lpstr>
      <vt:lpstr>Arial</vt:lpstr>
      <vt:lpstr>Calibri</vt:lpstr>
      <vt:lpstr>Cambria Math</vt:lpstr>
      <vt:lpstr>Helvetica</vt:lpstr>
      <vt:lpstr>Lucida Grande</vt:lpstr>
      <vt:lpstr>Wingdings</vt:lpstr>
      <vt:lpstr>Office Theme</vt:lpstr>
      <vt:lpstr>Gradient-based Inference for Networks with Output Constraints</vt:lpstr>
      <vt:lpstr>Output constraints?</vt:lpstr>
      <vt:lpstr>Constraints?</vt:lpstr>
      <vt:lpstr>Constraints?</vt:lpstr>
      <vt:lpstr>Constraints?</vt:lpstr>
      <vt:lpstr>Constraints?</vt:lpstr>
      <vt:lpstr>Constraints?</vt:lpstr>
      <vt:lpstr>Neural Network</vt:lpstr>
      <vt:lpstr>Typical neural model training</vt:lpstr>
      <vt:lpstr>Typical neural model training</vt:lpstr>
      <vt:lpstr>Challenges in injecting constraints</vt:lpstr>
      <vt:lpstr>Goal of constraint injection</vt:lpstr>
      <vt:lpstr>Roadmap</vt:lpstr>
      <vt:lpstr>Considered Application</vt:lpstr>
      <vt:lpstr>Transduction constraints</vt:lpstr>
      <vt:lpstr>Transduction constraints</vt:lpstr>
      <vt:lpstr>Considered Applications in NLP</vt:lpstr>
      <vt:lpstr>Considered Applications in NLP</vt:lpstr>
      <vt:lpstr>Constraints in Parsing</vt:lpstr>
      <vt:lpstr>Constraints in Parsing</vt:lpstr>
      <vt:lpstr>Constraints in Parsing</vt:lpstr>
      <vt:lpstr>Considered Applications in NLP</vt:lpstr>
      <vt:lpstr>Semantic Role Labeling</vt:lpstr>
      <vt:lpstr>Semantic Role Labeling</vt:lpstr>
      <vt:lpstr>Application using SRL</vt:lpstr>
      <vt:lpstr>Semantic Role Labeling</vt:lpstr>
      <vt:lpstr>Complex task</vt:lpstr>
      <vt:lpstr>Complex models - example</vt:lpstr>
      <vt:lpstr>Complex models - example</vt:lpstr>
      <vt:lpstr>Complex models to End-to-End</vt:lpstr>
      <vt:lpstr>How to solve it?</vt:lpstr>
      <vt:lpstr>What are different constraints for SRL task?</vt:lpstr>
      <vt:lpstr>Syntactic constraint on SRL</vt:lpstr>
      <vt:lpstr>Syntactic constraint on SRL</vt:lpstr>
      <vt:lpstr>Syntactic constraint on SRL</vt:lpstr>
      <vt:lpstr>Syntactic constraint on SRL</vt:lpstr>
      <vt:lpstr>Inference using constraint</vt:lpstr>
      <vt:lpstr>Inference using constraint</vt:lpstr>
      <vt:lpstr>Roadmap</vt:lpstr>
      <vt:lpstr>Gradient-Based Inference* (GBI)</vt:lpstr>
      <vt:lpstr>Gradient-Based Inference* (GBI)</vt:lpstr>
      <vt:lpstr>PowerPoint Presentation</vt:lpstr>
      <vt:lpstr>PowerPoint Presentation</vt:lpstr>
      <vt:lpstr>Gradient-Based Inference* (GBI)</vt:lpstr>
      <vt:lpstr>Gradient-Based Inference* (GBI)</vt:lpstr>
      <vt:lpstr>Gradient-Based Inference* (GBI)</vt:lpstr>
      <vt:lpstr>Gradient-Based Inference (GBI)</vt:lpstr>
      <vt:lpstr>Gradient-Based Inference (GBI)</vt:lpstr>
      <vt:lpstr>Gradient-Based Inference (GBI)</vt:lpstr>
      <vt:lpstr>Gradient-Based Inference (GBI)</vt:lpstr>
      <vt:lpstr>Gradient-Based Inference (GBI)</vt:lpstr>
      <vt:lpstr>Gradient-Based Inference (GBI)</vt:lpstr>
      <vt:lpstr>Roadmap</vt:lpstr>
      <vt:lpstr>Research Questions</vt:lpstr>
      <vt:lpstr>Research Questions</vt:lpstr>
      <vt:lpstr>Research Questions</vt:lpstr>
      <vt:lpstr>Research Questions</vt:lpstr>
      <vt:lpstr>Research Questions</vt:lpstr>
      <vt:lpstr>Back to SRL</vt:lpstr>
      <vt:lpstr>Syntactic constraint on SRL</vt:lpstr>
      <vt:lpstr>Constraint on SRL</vt:lpstr>
      <vt:lpstr>Constraint on SRL</vt:lpstr>
      <vt:lpstr>GBI on SRL: Experiments</vt:lpstr>
      <vt:lpstr>GBI on SRL: Experiments</vt:lpstr>
      <vt:lpstr>GBI on SRL: Experiments</vt:lpstr>
      <vt:lpstr>GBI on SRL: Experiments</vt:lpstr>
      <vt:lpstr>GBI on SRL: Experiments</vt:lpstr>
      <vt:lpstr>GBI on SRL: Experiments</vt:lpstr>
      <vt:lpstr>GBI on SRL: Experiments</vt:lpstr>
      <vt:lpstr>GBI on SRL: Experiments</vt:lpstr>
      <vt:lpstr>Application 2: Syntactic Parsing</vt:lpstr>
      <vt:lpstr>Constraints on parsing model</vt:lpstr>
      <vt:lpstr>Constraints function</vt:lpstr>
      <vt:lpstr>GBI on parsing: Experiments</vt:lpstr>
      <vt:lpstr>PowerPoint Presentation</vt:lpstr>
      <vt:lpstr>PowerPoint Presentation</vt:lpstr>
      <vt:lpstr>PowerPoint Presentation</vt:lpstr>
      <vt:lpstr>GBI on transducer</vt:lpstr>
      <vt:lpstr>GBI on transducer</vt:lpstr>
      <vt:lpstr>GBI: extra considerations</vt:lpstr>
      <vt:lpstr>Robustness of GBI</vt:lpstr>
      <vt:lpstr>Robustness of GBI</vt:lpstr>
      <vt:lpstr>Robustness of GBI</vt:lpstr>
      <vt:lpstr>GBI on out-of-domain data (Q5)</vt:lpstr>
      <vt:lpstr>GBI on out-of-domain data</vt:lpstr>
      <vt:lpstr>GBI on out-of-domain data</vt:lpstr>
      <vt:lpstr>GBI on out-of-domain data</vt:lpstr>
      <vt:lpstr>Roadmap</vt:lpstr>
      <vt:lpstr>Research Questions</vt:lpstr>
      <vt:lpstr>Thank You!</vt:lpstr>
      <vt:lpstr>PowerPoint Presentation</vt:lpstr>
      <vt:lpstr>[backup] Learning with constraints</vt:lpstr>
      <vt:lpstr>[Revisit] Complex models</vt:lpstr>
      <vt:lpstr>How to express the Grammar Tree as a sequence?</vt:lpstr>
      <vt:lpstr>How to express the Grammar Tree as a sequence?</vt:lpstr>
      <vt:lpstr>Shift-Reduce syntax</vt:lpstr>
      <vt:lpstr>Shift-Reduce syntax</vt:lpstr>
      <vt:lpstr>Shift-Reduce syntax</vt:lpstr>
      <vt:lpstr>Shift-Reduce syntax</vt:lpstr>
      <vt:lpstr>Shift-Reduce syntax</vt:lpstr>
      <vt:lpstr>Shift-Reduce syntax</vt:lpstr>
      <vt:lpstr>Shift-Reduce syntax</vt:lpstr>
      <vt:lpstr>Shift-Reduce syntax</vt:lpstr>
      <vt:lpstr>Shift-Reduce syntax</vt:lpstr>
      <vt:lpstr>Shift-Reduce syntax</vt:lpstr>
      <vt:lpstr>Shift-Reduce syntax</vt:lpstr>
      <vt:lpstr>Shift-Reduce syntax</vt:lpstr>
      <vt:lpstr>GBI on  </vt:lpstr>
      <vt:lpstr>Case study of GBI on parsing</vt:lpstr>
      <vt:lpstr>GBI extra experiment   [WIP]</vt:lpstr>
      <vt:lpstr>GBI on Transduction [WIP]</vt:lpstr>
      <vt:lpstr>GBI on Transduction</vt:lpstr>
      <vt:lpstr>GBI on  </vt:lpstr>
      <vt:lpstr>GBI on Syntactic Parsing</vt:lpstr>
      <vt:lpstr>GBI on Syntactic Parsing</vt:lpstr>
      <vt:lpstr>GBI on  </vt:lpstr>
      <vt:lpstr>Learning with constraints</vt:lpstr>
      <vt:lpstr>Gradient-Based Inference (GBI)</vt:lpstr>
      <vt:lpstr>Gradient-Based Inference (GBI)</vt:lpstr>
      <vt:lpstr>Gradient-Based Inference (GBI)</vt:lpstr>
      <vt:lpstr>Gradient-Based Inference (GBI)</vt:lpstr>
      <vt:lpstr>Gradient-Based Inference (GBI)</vt:lpstr>
      <vt:lpstr>Gradient-Based Inference (GBI)</vt:lpstr>
      <vt:lpstr>Gradient-Based Inference (GBI)</vt:lpstr>
      <vt:lpstr>Gradient-Based Inference (GBI)</vt:lpstr>
      <vt:lpstr>Gradient-Based Inference (GBI)</vt:lpstr>
      <vt:lpstr>Gradient-Based Inference (GBI)</vt:lpstr>
      <vt:lpstr>Gradient-Based Inference (GBI)</vt:lpstr>
      <vt:lpstr>Gradient-Based Inference (GBI)</vt:lpstr>
      <vt:lpstr>Gradient-Based Inference (GBI)</vt:lpstr>
      <vt:lpstr>Posterior Regularization &amp; Distillation 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One Deep Learning for Multiple part failure</dc:title>
  <dc:creator>Jay Yoon Lee</dc:creator>
  <cp:lastModifiedBy>Jay Yoon Lee</cp:lastModifiedBy>
  <cp:revision>1062</cp:revision>
  <cp:lastPrinted>2018-11-14T18:33:46Z</cp:lastPrinted>
  <dcterms:created xsi:type="dcterms:W3CDTF">2016-08-14T16:32:48Z</dcterms:created>
  <dcterms:modified xsi:type="dcterms:W3CDTF">2022-05-06T19:50:37Z</dcterms:modified>
</cp:coreProperties>
</file>